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60" r:id="rId5"/>
    <p:sldId id="261" r:id="rId6"/>
    <p:sldId id="262" r:id="rId7"/>
    <p:sldId id="263" r:id="rId8"/>
    <p:sldId id="264" r:id="rId9"/>
    <p:sldId id="265" r:id="rId10"/>
    <p:sldId id="266" r:id="rId11"/>
    <p:sldId id="363" r:id="rId12"/>
    <p:sldId id="364" r:id="rId13"/>
    <p:sldId id="280" r:id="rId14"/>
    <p:sldId id="373" r:id="rId15"/>
    <p:sldId id="285" r:id="rId16"/>
    <p:sldId id="286" r:id="rId17"/>
    <p:sldId id="357" r:id="rId18"/>
    <p:sldId id="336" r:id="rId19"/>
    <p:sldId id="287" r:id="rId20"/>
    <p:sldId id="289" r:id="rId21"/>
    <p:sldId id="268" r:id="rId22"/>
    <p:sldId id="293" r:id="rId23"/>
    <p:sldId id="306" r:id="rId24"/>
    <p:sldId id="308" r:id="rId25"/>
    <p:sldId id="309" r:id="rId26"/>
    <p:sldId id="358" r:id="rId27"/>
    <p:sldId id="338" r:id="rId28"/>
    <p:sldId id="269" r:id="rId29"/>
    <p:sldId id="365" r:id="rId30"/>
    <p:sldId id="353" r:id="rId31"/>
    <p:sldId id="356" r:id="rId32"/>
    <p:sldId id="278" r:id="rId33"/>
    <p:sldId id="270" r:id="rId34"/>
    <p:sldId id="279" r:id="rId35"/>
    <p:sldId id="366" r:id="rId36"/>
    <p:sldId id="271" r:id="rId37"/>
    <p:sldId id="329" r:id="rId38"/>
    <p:sldId id="374" r:id="rId39"/>
    <p:sldId id="375" r:id="rId40"/>
    <p:sldId id="367" r:id="rId41"/>
    <p:sldId id="368" r:id="rId42"/>
    <p:sldId id="369" r:id="rId43"/>
    <p:sldId id="370" r:id="rId44"/>
    <p:sldId id="371" r:id="rId45"/>
    <p:sldId id="372" r:id="rId46"/>
    <p:sldId id="376" r:id="rId47"/>
    <p:sldId id="377" r:id="rId48"/>
    <p:sldId id="359" r:id="rId49"/>
    <p:sldId id="330" r:id="rId50"/>
    <p:sldId id="331" r:id="rId51"/>
    <p:sldId id="332" r:id="rId52"/>
    <p:sldId id="333" r:id="rId53"/>
    <p:sldId id="334" r:id="rId54"/>
    <p:sldId id="335" r:id="rId55"/>
    <p:sldId id="339" r:id="rId56"/>
    <p:sldId id="340" r:id="rId57"/>
    <p:sldId id="341" r:id="rId58"/>
    <p:sldId id="342" r:id="rId59"/>
    <p:sldId id="343" r:id="rId60"/>
    <p:sldId id="344" r:id="rId61"/>
    <p:sldId id="345" r:id="rId62"/>
    <p:sldId id="346" r:id="rId63"/>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Christopher\Documents\Pugwash%20&amp;%20OPRT\Energy%20policy\Drafts%20Sep%202012\3696-2050-calculator-with-costs%20End%20September%20version%20with%207%20Pugwash%20pathways%2019-10-12.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lang="en-US"/>
            </a:pPr>
            <a:r>
              <a:rPr lang="en-GB" dirty="0"/>
              <a:t>Primary </a:t>
            </a:r>
            <a:r>
              <a:rPr lang="en-GB" dirty="0" smtClean="0"/>
              <a:t>energy supply</a:t>
            </a:r>
            <a:endParaRPr lang="en-GB" dirty="0"/>
          </a:p>
        </c:rich>
      </c:tx>
      <c:layout>
        <c:manualLayout>
          <c:xMode val="edge"/>
          <c:yMode val="edge"/>
          <c:x val="0.29173381484454286"/>
          <c:y val="3.3638721398980144E-2"/>
        </c:manualLayout>
      </c:layout>
      <c:overlay val="0"/>
    </c:title>
    <c:autoTitleDeleted val="0"/>
    <c:plotArea>
      <c:layout>
        <c:manualLayout>
          <c:layoutTarget val="inner"/>
          <c:xMode val="edge"/>
          <c:yMode val="edge"/>
          <c:x val="0.12102748185888529"/>
          <c:y val="0.13653806441321992"/>
          <c:w val="0.615028124877673"/>
          <c:h val="0.74672293785685762"/>
        </c:manualLayout>
      </c:layout>
      <c:areaChart>
        <c:grouping val="stacked"/>
        <c:varyColors val="0"/>
        <c:ser>
          <c:idx val="6"/>
          <c:order val="0"/>
          <c:tx>
            <c:strRef>
              <c:f>'Intermediate output'!$D$31</c:f>
              <c:strCache>
                <c:ptCount val="1"/>
                <c:pt idx="0">
                  <c:v>Primary electricity, solar, marine, and net imports</c:v>
                </c:pt>
              </c:strCache>
            </c:strRef>
          </c:tx>
          <c:spPr>
            <a:solidFill>
              <a:schemeClr val="accent1">
                <a:lumMod val="60000"/>
                <a:lumOff val="40000"/>
              </a:schemeClr>
            </a:solidFill>
            <a:effectLst/>
          </c:spPr>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output'!$H$31:$Q$31</c:f>
              <c:numCache>
                <c:formatCode>#,##0.0_);\(#,##0.0\);"-"_);@</c:formatCode>
                <c:ptCount val="6"/>
                <c:pt idx="0">
                  <c:v>183.87630855684503</c:v>
                </c:pt>
                <c:pt idx="1">
                  <c:v>217.126256869261</c:v>
                </c:pt>
                <c:pt idx="2">
                  <c:v>273.72244856989977</c:v>
                </c:pt>
                <c:pt idx="3">
                  <c:v>385.9015332047307</c:v>
                </c:pt>
                <c:pt idx="4">
                  <c:v>381.87463916635198</c:v>
                </c:pt>
                <c:pt idx="5">
                  <c:v>409.59292240391449</c:v>
                </c:pt>
              </c:numCache>
            </c:numRef>
          </c:val>
        </c:ser>
        <c:ser>
          <c:idx val="7"/>
          <c:order val="1"/>
          <c:tx>
            <c:strRef>
              <c:f>'Intermediate output'!$D$32</c:f>
              <c:strCache>
                <c:ptCount val="1"/>
                <c:pt idx="0">
                  <c:v>Environmental heat</c:v>
                </c:pt>
              </c:strCache>
            </c:strRef>
          </c:tx>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output'!$H$32:$Q$32</c:f>
              <c:numCache>
                <c:formatCode>#,##0.0_);\(#,##0.0\);"-"_);@</c:formatCode>
                <c:ptCount val="6"/>
                <c:pt idx="0">
                  <c:v>0</c:v>
                </c:pt>
                <c:pt idx="1">
                  <c:v>11.363968710223</c:v>
                </c:pt>
                <c:pt idx="2">
                  <c:v>21.722365902421537</c:v>
                </c:pt>
                <c:pt idx="3">
                  <c:v>30.973966600736173</c:v>
                </c:pt>
                <c:pt idx="4">
                  <c:v>47.142721688432488</c:v>
                </c:pt>
                <c:pt idx="5">
                  <c:v>61.814160291429609</c:v>
                </c:pt>
              </c:numCache>
            </c:numRef>
          </c:val>
        </c:ser>
        <c:ser>
          <c:idx val="8"/>
          <c:order val="2"/>
          <c:tx>
            <c:strRef>
              <c:f>'Intermediate output'!$D$36</c:f>
              <c:strCache>
                <c:ptCount val="1"/>
                <c:pt idx="0">
                  <c:v>Agriculture, waste, and biomatter imports</c:v>
                </c:pt>
              </c:strCache>
            </c:strRef>
          </c:tx>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output'!$H$36:$Q$36</c:f>
              <c:numCache>
                <c:formatCode>#,##0.0_);\(#,##0.0\);"-"_);@</c:formatCode>
                <c:ptCount val="6"/>
                <c:pt idx="0">
                  <c:v>58.41976248267089</c:v>
                </c:pt>
                <c:pt idx="1">
                  <c:v>183.05933343464773</c:v>
                </c:pt>
                <c:pt idx="2">
                  <c:v>240.54376662646669</c:v>
                </c:pt>
                <c:pt idx="3">
                  <c:v>222.80873677781136</c:v>
                </c:pt>
                <c:pt idx="4">
                  <c:v>260.39901235193383</c:v>
                </c:pt>
                <c:pt idx="5">
                  <c:v>295.12369174696295</c:v>
                </c:pt>
              </c:numCache>
            </c:numRef>
          </c:val>
        </c:ser>
        <c:ser>
          <c:idx val="9"/>
          <c:order val="3"/>
          <c:tx>
            <c:strRef>
              <c:f>'Intermediate output'!$D$39</c:f>
              <c:strCache>
                <c:ptCount val="1"/>
                <c:pt idx="0">
                  <c:v>Coal</c:v>
                </c:pt>
              </c:strCache>
            </c:strRef>
          </c:tx>
          <c:spPr>
            <a:solidFill>
              <a:schemeClr val="bg2">
                <a:lumMod val="25000"/>
              </a:schemeClr>
            </a:solidFill>
            <a:effectLst/>
          </c:spPr>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output'!$H$39:$Q$39</c:f>
              <c:numCache>
                <c:formatCode>#,##0.0_);\(#,##0.0\);"-"_);@</c:formatCode>
                <c:ptCount val="6"/>
                <c:pt idx="0">
                  <c:v>428.80726786145772</c:v>
                </c:pt>
                <c:pt idx="1">
                  <c:v>235.3301542736728</c:v>
                </c:pt>
                <c:pt idx="2">
                  <c:v>90.668449959177892</c:v>
                </c:pt>
                <c:pt idx="3">
                  <c:v>-7.9662679250000039</c:v>
                </c:pt>
                <c:pt idx="4">
                  <c:v>-6.619449145833336</c:v>
                </c:pt>
                <c:pt idx="5">
                  <c:v>-5.3930116166666657</c:v>
                </c:pt>
              </c:numCache>
            </c:numRef>
          </c:val>
        </c:ser>
        <c:ser>
          <c:idx val="10"/>
          <c:order val="4"/>
          <c:tx>
            <c:strRef>
              <c:f>'Intermediate output'!$D$43</c:f>
              <c:strCache>
                <c:ptCount val="1"/>
                <c:pt idx="0">
                  <c:v>Oil and petroleum products</c:v>
                </c:pt>
              </c:strCache>
            </c:strRef>
          </c:tx>
          <c:spPr>
            <a:solidFill>
              <a:schemeClr val="bg2">
                <a:lumMod val="50000"/>
              </a:schemeClr>
            </a:solidFill>
          </c:spPr>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output'!$H$43:$Q$43</c:f>
              <c:numCache>
                <c:formatCode>#,##0.0_);\(#,##0.0\);"-"_);@</c:formatCode>
                <c:ptCount val="6"/>
                <c:pt idx="0">
                  <c:v>843.41960016603889</c:v>
                </c:pt>
                <c:pt idx="1">
                  <c:v>724.97125700125184</c:v>
                </c:pt>
                <c:pt idx="2">
                  <c:v>603.95028630951151</c:v>
                </c:pt>
                <c:pt idx="3">
                  <c:v>495.5879675513645</c:v>
                </c:pt>
                <c:pt idx="4">
                  <c:v>413.32159254961095</c:v>
                </c:pt>
                <c:pt idx="5">
                  <c:v>337.51206160253838</c:v>
                </c:pt>
              </c:numCache>
            </c:numRef>
          </c:val>
        </c:ser>
        <c:ser>
          <c:idx val="11"/>
          <c:order val="5"/>
          <c:tx>
            <c:strRef>
              <c:f>'Intermediate output'!$D$46</c:f>
              <c:strCache>
                <c:ptCount val="1"/>
                <c:pt idx="0">
                  <c:v>Natural gas</c:v>
                </c:pt>
              </c:strCache>
            </c:strRef>
          </c:tx>
          <c:spPr>
            <a:solidFill>
              <a:schemeClr val="bg2">
                <a:lumMod val="90000"/>
              </a:schemeClr>
            </a:solidFill>
          </c:spPr>
          <c:val>
            <c:numRef>
              <c:f>'Intermediate output'!$H$46:$Q$46</c:f>
              <c:numCache>
                <c:formatCode>#,##0.0_);\(#,##0.0\);"-"_);@</c:formatCode>
                <c:ptCount val="6"/>
                <c:pt idx="0">
                  <c:v>927.48562181853197</c:v>
                </c:pt>
                <c:pt idx="1">
                  <c:v>641.93727139833516</c:v>
                </c:pt>
                <c:pt idx="2">
                  <c:v>488.08229601326809</c:v>
                </c:pt>
                <c:pt idx="3">
                  <c:v>318.90206434133171</c:v>
                </c:pt>
                <c:pt idx="4">
                  <c:v>206.79959837378806</c:v>
                </c:pt>
                <c:pt idx="5">
                  <c:v>111.92441408501305</c:v>
                </c:pt>
              </c:numCache>
            </c:numRef>
          </c:val>
        </c:ser>
        <c:ser>
          <c:idx val="12"/>
          <c:order val="6"/>
          <c:tx>
            <c:strRef>
              <c:f>'Intermediate output'!$D$49</c:f>
              <c:strCache>
                <c:ptCount val="1"/>
                <c:pt idx="0">
                  <c:v>Dummy for charting supply</c:v>
                </c:pt>
              </c:strCache>
            </c:strRef>
          </c:tx>
          <c:spPr>
            <a:noFill/>
            <a:ln>
              <a:noFill/>
            </a:ln>
          </c:spPr>
          <c:val>
            <c:numRef>
              <c:f>'Intermediate output'!$H$49:$Q$49</c:f>
              <c:numCache>
                <c:formatCode>#,##0.0_);\(#,##0.0\);"-"_);@</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axId val="120453760"/>
        <c:axId val="121057664"/>
      </c:areaChart>
      <c:catAx>
        <c:axId val="120453760"/>
        <c:scaling>
          <c:orientation val="minMax"/>
        </c:scaling>
        <c:delete val="0"/>
        <c:axPos val="b"/>
        <c:numFmt formatCode="General" sourceLinked="1"/>
        <c:majorTickMark val="out"/>
        <c:minorTickMark val="none"/>
        <c:tickLblPos val="nextTo"/>
        <c:txPr>
          <a:bodyPr/>
          <a:lstStyle/>
          <a:p>
            <a:pPr>
              <a:defRPr lang="en-US" sz="1200"/>
            </a:pPr>
            <a:endParaRPr lang="en-US"/>
          </a:p>
        </c:txPr>
        <c:crossAx val="121057664"/>
        <c:crosses val="autoZero"/>
        <c:auto val="1"/>
        <c:lblAlgn val="ctr"/>
        <c:lblOffset val="100"/>
        <c:noMultiLvlLbl val="0"/>
      </c:catAx>
      <c:valAx>
        <c:axId val="121057664"/>
        <c:scaling>
          <c:orientation val="minMax"/>
        </c:scaling>
        <c:delete val="1"/>
        <c:axPos val="l"/>
        <c:majorGridlines>
          <c:spPr>
            <a:ln>
              <a:solidFill>
                <a:schemeClr val="accent1">
                  <a:lumMod val="20000"/>
                  <a:lumOff val="80000"/>
                </a:schemeClr>
              </a:solidFill>
            </a:ln>
          </c:spPr>
        </c:majorGridlines>
        <c:numFmt formatCode="#,##0" sourceLinked="0"/>
        <c:majorTickMark val="out"/>
        <c:minorTickMark val="none"/>
        <c:tickLblPos val="nextTo"/>
        <c:crossAx val="120453760"/>
        <c:crosses val="autoZero"/>
        <c:crossBetween val="midCat"/>
      </c:valAx>
      <c:spPr>
        <a:noFill/>
      </c:spPr>
    </c:plotArea>
    <c:legend>
      <c:legendPos val="r"/>
      <c:legendEntry>
        <c:idx val="0"/>
        <c:delete val="1"/>
      </c:legendEntry>
      <c:layout>
        <c:manualLayout>
          <c:xMode val="edge"/>
          <c:yMode val="edge"/>
          <c:x val="0.74820120227708276"/>
          <c:y val="0.102083910593886"/>
          <c:w val="0.25179879772295238"/>
          <c:h val="0.77136787660490791"/>
        </c:manualLayout>
      </c:layout>
      <c:overlay val="0"/>
      <c:txPr>
        <a:bodyPr/>
        <a:lstStyle/>
        <a:p>
          <a:pPr>
            <a:defRPr lang="en-US" sz="1200"/>
          </a:pPr>
          <a:endParaRPr lang="en-US"/>
        </a:p>
      </c:txPr>
    </c:legend>
    <c:plotVisOnly val="1"/>
    <c:dispBlanksAs val="zero"/>
    <c:showDLblsOverMax val="0"/>
  </c:chart>
  <c:spPr>
    <a:noFill/>
    <a:ln>
      <a:noFill/>
    </a:ln>
  </c:spPr>
  <c:txPr>
    <a:bodyPr/>
    <a:lstStyle/>
    <a:p>
      <a:pPr>
        <a:defRPr>
          <a:latin typeface="+mj-lt"/>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lang="en-US"/>
            </a:pPr>
            <a:r>
              <a:rPr lang="en-GB"/>
              <a:t>Electricity generation</a:t>
            </a:r>
          </a:p>
        </c:rich>
      </c:tx>
      <c:layout>
        <c:manualLayout>
          <c:xMode val="edge"/>
          <c:yMode val="edge"/>
          <c:x val="0.19056903184723201"/>
          <c:y val="2.37598231827112E-2"/>
        </c:manualLayout>
      </c:layout>
      <c:overlay val="0"/>
    </c:title>
    <c:autoTitleDeleted val="0"/>
    <c:plotArea>
      <c:layout>
        <c:manualLayout>
          <c:layoutTarget val="inner"/>
          <c:xMode val="edge"/>
          <c:yMode val="edge"/>
          <c:x val="0.12854796474383809"/>
          <c:y val="0.14651016493536698"/>
          <c:w val="0.63933857577989761"/>
          <c:h val="0.74672293785685762"/>
        </c:manualLayout>
      </c:layout>
      <c:areaChart>
        <c:grouping val="stacked"/>
        <c:varyColors val="0"/>
        <c:ser>
          <c:idx val="6"/>
          <c:order val="0"/>
          <c:tx>
            <c:strRef>
              <c:f>'Intermediate output'!$D$99</c:f>
              <c:strCache>
                <c:ptCount val="1"/>
                <c:pt idx="0">
                  <c:v>Unabated thermal generation</c:v>
                </c:pt>
              </c:strCache>
            </c:strRef>
          </c:tx>
          <c:spPr>
            <a:solidFill>
              <a:schemeClr val="bg1">
                <a:lumMod val="50000"/>
              </a:schemeClr>
            </a:solidFill>
            <a:effectLst/>
          </c:spPr>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output'!$H$99:$Q$99</c:f>
              <c:numCache>
                <c:formatCode>#,##0.0_);\(#,##0.0\);"-"_);@</c:formatCode>
                <c:ptCount val="6"/>
                <c:pt idx="0">
                  <c:v>288.67999007311278</c:v>
                </c:pt>
                <c:pt idx="1">
                  <c:v>187.3791845037145</c:v>
                </c:pt>
                <c:pt idx="2">
                  <c:v>120.75389824657809</c:v>
                </c:pt>
                <c:pt idx="3">
                  <c:v>30.276842512721135</c:v>
                </c:pt>
                <c:pt idx="4">
                  <c:v>46.126563154289187</c:v>
                </c:pt>
                <c:pt idx="5">
                  <c:v>60.364854871342018</c:v>
                </c:pt>
              </c:numCache>
            </c:numRef>
          </c:val>
        </c:ser>
        <c:ser>
          <c:idx val="7"/>
          <c:order val="1"/>
          <c:tx>
            <c:strRef>
              <c:f>'Intermediate output'!$D$100</c:f>
              <c:strCache>
                <c:ptCount val="1"/>
                <c:pt idx="0">
                  <c:v>Carbon Capture Storage (CCS)</c:v>
                </c:pt>
              </c:strCache>
            </c:strRef>
          </c:tx>
          <c:spPr>
            <a:effectLst/>
          </c:spPr>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output'!$H$100:$Q$100</c:f>
              <c:numCache>
                <c:formatCode>#,##0.0_);\(#,##0.0\);"-"_);@</c:formatCode>
                <c:ptCount val="6"/>
                <c:pt idx="0">
                  <c:v>0</c:v>
                </c:pt>
                <c:pt idx="1">
                  <c:v>10.834644510000002</c:v>
                </c:pt>
                <c:pt idx="2">
                  <c:v>10.876743225</c:v>
                </c:pt>
                <c:pt idx="3">
                  <c:v>10.928155815</c:v>
                </c:pt>
                <c:pt idx="4">
                  <c:v>10.972117305000001</c:v>
                </c:pt>
                <c:pt idx="5">
                  <c:v>11.038804649999999</c:v>
                </c:pt>
              </c:numCache>
            </c:numRef>
          </c:val>
        </c:ser>
        <c:ser>
          <c:idx val="8"/>
          <c:order val="2"/>
          <c:tx>
            <c:strRef>
              <c:f>'Intermediate output'!$D$101</c:f>
              <c:strCache>
                <c:ptCount val="1"/>
                <c:pt idx="0">
                  <c:v>Nuclear power</c:v>
                </c:pt>
              </c:strCache>
            </c:strRef>
          </c:tx>
          <c:spPr>
            <a:solidFill>
              <a:schemeClr val="accent4">
                <a:lumMod val="60000"/>
                <a:lumOff val="40000"/>
              </a:schemeClr>
            </a:solidFill>
            <a:effectLst/>
          </c:spPr>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output'!$H$101:$Q$101</c:f>
              <c:numCache>
                <c:formatCode>#,##0.0_);\(#,##0.0\);"-"_);@</c:formatCode>
                <c:ptCount val="6"/>
                <c:pt idx="0">
                  <c:v>52.595999999999997</c:v>
                </c:pt>
                <c:pt idx="1">
                  <c:v>25.246080000000006</c:v>
                </c:pt>
                <c:pt idx="2">
                  <c:v>8.4153600000000051</c:v>
                </c:pt>
                <c:pt idx="3">
                  <c:v>8.4153600000000051</c:v>
                </c:pt>
                <c:pt idx="4">
                  <c:v>0</c:v>
                </c:pt>
                <c:pt idx="5">
                  <c:v>0</c:v>
                </c:pt>
              </c:numCache>
            </c:numRef>
          </c:val>
        </c:ser>
        <c:ser>
          <c:idx val="9"/>
          <c:order val="3"/>
          <c:tx>
            <c:strRef>
              <c:f>'Intermediate output'!$D$109</c:f>
              <c:strCache>
                <c:ptCount val="1"/>
                <c:pt idx="0">
                  <c:v>Non-thermal renewable generation</c:v>
                </c:pt>
              </c:strCache>
            </c:strRef>
          </c:tx>
          <c:spPr>
            <a:solidFill>
              <a:schemeClr val="accent3"/>
            </a:solidFill>
            <a:effectLst/>
          </c:spPr>
          <c:cat>
            <c:numRef>
              <c:f>'Intermediate output'!$H$4:$Q$4</c:f>
              <c:numCache>
                <c:formatCode>General</c:formatCode>
                <c:ptCount val="6"/>
                <c:pt idx="0">
                  <c:v>2010</c:v>
                </c:pt>
                <c:pt idx="1">
                  <c:v>2020</c:v>
                </c:pt>
                <c:pt idx="2">
                  <c:v>2025</c:v>
                </c:pt>
                <c:pt idx="3">
                  <c:v>2030</c:v>
                </c:pt>
                <c:pt idx="4">
                  <c:v>2040</c:v>
                </c:pt>
                <c:pt idx="5">
                  <c:v>2050</c:v>
                </c:pt>
              </c:numCache>
            </c:numRef>
          </c:cat>
          <c:val>
            <c:numRef>
              <c:f>'Intermediate output'!$H$109:$Q$109</c:f>
              <c:numCache>
                <c:formatCode>#,##0.0_);\(#,##0.0\);"-"_);@</c:formatCode>
                <c:ptCount val="6"/>
                <c:pt idx="0">
                  <c:v>20.993300658091616</c:v>
                </c:pt>
                <c:pt idx="1">
                  <c:v>123.48904096719585</c:v>
                </c:pt>
                <c:pt idx="2">
                  <c:v>218.28269700346257</c:v>
                </c:pt>
                <c:pt idx="3">
                  <c:v>336.40657216595486</c:v>
                </c:pt>
                <c:pt idx="4">
                  <c:v>465.23411850703741</c:v>
                </c:pt>
                <c:pt idx="5">
                  <c:v>528.0696712183726</c:v>
                </c:pt>
              </c:numCache>
            </c:numRef>
          </c:val>
        </c:ser>
        <c:ser>
          <c:idx val="12"/>
          <c:order val="6"/>
          <c:tx>
            <c:strRef>
              <c:f>'Intermediate output'!$D$110</c:f>
              <c:strCache>
                <c:ptCount val="1"/>
                <c:pt idx="0">
                  <c:v>Electricity imports</c:v>
                </c:pt>
              </c:strCache>
            </c:strRef>
          </c:tx>
          <c:spPr>
            <a:solidFill>
              <a:schemeClr val="accent6">
                <a:lumMod val="60000"/>
                <a:lumOff val="40000"/>
              </a:schemeClr>
            </a:solidFill>
          </c:spPr>
          <c:val>
            <c:numRef>
              <c:f>'Intermediate output'!$H$110:$Q$110</c:f>
              <c:numCache>
                <c:formatCode>#,##0.0_);\(#,##0.0\);"-"_);@</c:formatCode>
                <c:ptCount val="6"/>
                <c:pt idx="0">
                  <c:v>0</c:v>
                </c:pt>
                <c:pt idx="1">
                  <c:v>6</c:v>
                </c:pt>
                <c:pt idx="2">
                  <c:v>14.5</c:v>
                </c:pt>
                <c:pt idx="3">
                  <c:v>23</c:v>
                </c:pt>
                <c:pt idx="4">
                  <c:v>47</c:v>
                </c:pt>
                <c:pt idx="5">
                  <c:v>70</c:v>
                </c:pt>
              </c:numCache>
            </c:numRef>
          </c:val>
        </c:ser>
        <c:dLbls>
          <c:showLegendKey val="0"/>
          <c:showVal val="0"/>
          <c:showCatName val="0"/>
          <c:showSerName val="0"/>
          <c:showPercent val="0"/>
          <c:showBubbleSize val="0"/>
        </c:dLbls>
        <c:axId val="33517952"/>
        <c:axId val="33519488"/>
      </c:areaChart>
      <c:lineChart>
        <c:grouping val="standard"/>
        <c:varyColors val="0"/>
        <c:ser>
          <c:idx val="10"/>
          <c:order val="4"/>
          <c:tx>
            <c:v>Domestic demand</c:v>
          </c:tx>
          <c:spPr>
            <a:ln w="57150">
              <a:solidFill>
                <a:srgbClr val="000000">
                  <a:alpha val="50196"/>
                </a:srgbClr>
              </a:solidFill>
            </a:ln>
          </c:spPr>
          <c:marker>
            <c:symbol val="none"/>
          </c:marker>
          <c:cat>
            <c:numRef>
              <c:f>'Intermediate output'!$H$95:$Q$95</c:f>
              <c:numCache>
                <c:formatCode>General</c:formatCode>
                <c:ptCount val="6"/>
                <c:pt idx="0">
                  <c:v>2010</c:v>
                </c:pt>
                <c:pt idx="1">
                  <c:v>2020</c:v>
                </c:pt>
                <c:pt idx="2">
                  <c:v>2025</c:v>
                </c:pt>
                <c:pt idx="3">
                  <c:v>2030</c:v>
                </c:pt>
                <c:pt idx="4">
                  <c:v>2040</c:v>
                </c:pt>
                <c:pt idx="5">
                  <c:v>2050</c:v>
                </c:pt>
              </c:numCache>
            </c:numRef>
          </c:cat>
          <c:val>
            <c:numRef>
              <c:f>'Intermediate output'!$H$85:$Q$85</c:f>
              <c:numCache>
                <c:formatCode>#,##0.0_);\(#,##0.0\);"-"_);@</c:formatCode>
                <c:ptCount val="6"/>
                <c:pt idx="0">
                  <c:v>361.04353863964894</c:v>
                </c:pt>
                <c:pt idx="1">
                  <c:v>350.88194275986342</c:v>
                </c:pt>
                <c:pt idx="2">
                  <c:v>369.9536674829946</c:v>
                </c:pt>
                <c:pt idx="3">
                  <c:v>385.94761601041273</c:v>
                </c:pt>
                <c:pt idx="4">
                  <c:v>402.00978820738072</c:v>
                </c:pt>
                <c:pt idx="5">
                  <c:v>428.54358696056022</c:v>
                </c:pt>
              </c:numCache>
            </c:numRef>
          </c:val>
          <c:smooth val="0"/>
        </c:ser>
        <c:ser>
          <c:idx val="11"/>
          <c:order val="5"/>
          <c:tx>
            <c:v>Dummy</c:v>
          </c:tx>
          <c:spPr>
            <a:ln>
              <a:noFill/>
            </a:ln>
          </c:spPr>
          <c:marker>
            <c:symbol val="none"/>
          </c:marker>
          <c:cat>
            <c:numRef>
              <c:f>'Intermediate output'!$H$95:$Q$95</c:f>
              <c:numCache>
                <c:formatCode>General</c:formatCode>
                <c:ptCount val="6"/>
                <c:pt idx="0">
                  <c:v>2010</c:v>
                </c:pt>
                <c:pt idx="1">
                  <c:v>2020</c:v>
                </c:pt>
                <c:pt idx="2">
                  <c:v>2025</c:v>
                </c:pt>
                <c:pt idx="3">
                  <c:v>2030</c:v>
                </c:pt>
                <c:pt idx="4">
                  <c:v>2040</c:v>
                </c:pt>
                <c:pt idx="5">
                  <c:v>2050</c:v>
                </c:pt>
              </c:numCache>
            </c:numRef>
          </c:cat>
          <c:val>
            <c:numRef>
              <c:f>'Intermediate output'!$H$86:$Q$86</c:f>
              <c:numCache>
                <c:formatCode>#,##0.0_);\(#,##0.0\);"-"_);@</c:formatCode>
                <c:ptCount val="6"/>
                <c:pt idx="0">
                  <c:v>362.26929073120442</c:v>
                </c:pt>
                <c:pt idx="1">
                  <c:v>352.94894998091036</c:v>
                </c:pt>
                <c:pt idx="2">
                  <c:v>372.82869847504065</c:v>
                </c:pt>
                <c:pt idx="3">
                  <c:v>409.02693049367599</c:v>
                </c:pt>
                <c:pt idx="4">
                  <c:v>569.33279896632655</c:v>
                </c:pt>
                <c:pt idx="5">
                  <c:v>669.47333073971458</c:v>
                </c:pt>
              </c:numCache>
            </c:numRef>
          </c:val>
          <c:smooth val="0"/>
        </c:ser>
        <c:dLbls>
          <c:showLegendKey val="0"/>
          <c:showVal val="0"/>
          <c:showCatName val="0"/>
          <c:showSerName val="0"/>
          <c:showPercent val="0"/>
          <c:showBubbleSize val="0"/>
        </c:dLbls>
        <c:marker val="1"/>
        <c:smooth val="0"/>
        <c:axId val="35443840"/>
        <c:axId val="33521024"/>
      </c:lineChart>
      <c:catAx>
        <c:axId val="33517952"/>
        <c:scaling>
          <c:orientation val="minMax"/>
        </c:scaling>
        <c:delete val="0"/>
        <c:axPos val="b"/>
        <c:numFmt formatCode="General" sourceLinked="1"/>
        <c:majorTickMark val="out"/>
        <c:minorTickMark val="none"/>
        <c:tickLblPos val="nextTo"/>
        <c:txPr>
          <a:bodyPr/>
          <a:lstStyle/>
          <a:p>
            <a:pPr>
              <a:defRPr lang="en-US" sz="1200"/>
            </a:pPr>
            <a:endParaRPr lang="en-US"/>
          </a:p>
        </c:txPr>
        <c:crossAx val="33519488"/>
        <c:crosses val="autoZero"/>
        <c:auto val="1"/>
        <c:lblAlgn val="ctr"/>
        <c:lblOffset val="100"/>
        <c:noMultiLvlLbl val="0"/>
      </c:catAx>
      <c:valAx>
        <c:axId val="33519488"/>
        <c:scaling>
          <c:orientation val="minMax"/>
        </c:scaling>
        <c:delete val="1"/>
        <c:axPos val="l"/>
        <c:majorGridlines>
          <c:spPr>
            <a:ln>
              <a:solidFill>
                <a:schemeClr val="accent1">
                  <a:lumMod val="20000"/>
                  <a:lumOff val="80000"/>
                </a:schemeClr>
              </a:solidFill>
            </a:ln>
          </c:spPr>
        </c:majorGridlines>
        <c:numFmt formatCode="#,##0" sourceLinked="0"/>
        <c:majorTickMark val="out"/>
        <c:minorTickMark val="none"/>
        <c:tickLblPos val="nextTo"/>
        <c:crossAx val="33517952"/>
        <c:crosses val="autoZero"/>
        <c:crossBetween val="midCat"/>
      </c:valAx>
      <c:valAx>
        <c:axId val="33521024"/>
        <c:scaling>
          <c:orientation val="minMax"/>
        </c:scaling>
        <c:delete val="1"/>
        <c:axPos val="r"/>
        <c:numFmt formatCode="#,##0.0_);\(#,##0.0\);&quot;-&quot;_);@" sourceLinked="1"/>
        <c:majorTickMark val="out"/>
        <c:minorTickMark val="none"/>
        <c:tickLblPos val="none"/>
        <c:crossAx val="35443840"/>
        <c:crosses val="max"/>
        <c:crossBetween val="between"/>
      </c:valAx>
      <c:catAx>
        <c:axId val="35443840"/>
        <c:scaling>
          <c:orientation val="minMax"/>
        </c:scaling>
        <c:delete val="1"/>
        <c:axPos val="b"/>
        <c:numFmt formatCode="General" sourceLinked="1"/>
        <c:majorTickMark val="out"/>
        <c:minorTickMark val="none"/>
        <c:tickLblPos val="none"/>
        <c:crossAx val="33521024"/>
        <c:crosses val="autoZero"/>
        <c:auto val="1"/>
        <c:lblAlgn val="ctr"/>
        <c:lblOffset val="100"/>
        <c:noMultiLvlLbl val="0"/>
      </c:catAx>
      <c:spPr>
        <a:noFill/>
        <a:effectLst/>
      </c:spPr>
    </c:plotArea>
    <c:legend>
      <c:legendPos val="r"/>
      <c:legendEntry>
        <c:idx val="6"/>
        <c:delete val="1"/>
      </c:legendEntry>
      <c:layout>
        <c:manualLayout>
          <c:xMode val="edge"/>
          <c:yMode val="edge"/>
          <c:x val="0.75215875866160165"/>
          <c:y val="0.102083910593886"/>
          <c:w val="0.24784122011871901"/>
          <c:h val="0.83997089797101165"/>
        </c:manualLayout>
      </c:layout>
      <c:overlay val="0"/>
      <c:txPr>
        <a:bodyPr/>
        <a:lstStyle/>
        <a:p>
          <a:pPr>
            <a:defRPr lang="en-US" sz="1200"/>
          </a:pPr>
          <a:endParaRPr lang="en-US"/>
        </a:p>
      </c:txPr>
    </c:legend>
    <c:plotVisOnly val="1"/>
    <c:dispBlanksAs val="zero"/>
    <c:showDLblsOverMax val="0"/>
  </c:chart>
  <c:spPr>
    <a:noFill/>
    <a:ln>
      <a:noFill/>
    </a:ln>
  </c:spPr>
  <c:txPr>
    <a:bodyPr/>
    <a:lstStyle/>
    <a:p>
      <a:pPr>
        <a:defRPr>
          <a:latin typeface="+mj-lt"/>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0.02223</cdr:x>
      <cdr:y>0.13609</cdr:y>
    </cdr:from>
    <cdr:to>
      <cdr:x>0.08894</cdr:x>
      <cdr:y>0.92929</cdr:y>
    </cdr:to>
    <cdr:sp macro="" textlink="">
      <cdr:nvSpPr>
        <cdr:cNvPr id="2" name="TextBox 1"/>
        <cdr:cNvSpPr txBox="1"/>
      </cdr:nvSpPr>
      <cdr:spPr>
        <a:xfrm xmlns:a="http://schemas.openxmlformats.org/drawingml/2006/main">
          <a:off x="142466" y="917433"/>
          <a:ext cx="427525" cy="53472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smtClean="0"/>
        </a:p>
        <a:p xmlns:a="http://schemas.openxmlformats.org/drawingml/2006/main">
          <a:r>
            <a:rPr lang="en-GB" sz="1100" dirty="0" smtClean="0"/>
            <a:t>350</a:t>
          </a:r>
        </a:p>
        <a:p xmlns:a="http://schemas.openxmlformats.org/drawingml/2006/main">
          <a:endParaRPr lang="en-GB" dirty="0" smtClean="0"/>
        </a:p>
        <a:p xmlns:a="http://schemas.openxmlformats.org/drawingml/2006/main">
          <a:endParaRPr lang="en-GB" dirty="0"/>
        </a:p>
        <a:p xmlns:a="http://schemas.openxmlformats.org/drawingml/2006/main">
          <a:endParaRPr lang="en-GB" sz="1100" dirty="0" smtClean="0"/>
        </a:p>
        <a:p xmlns:a="http://schemas.openxmlformats.org/drawingml/2006/main">
          <a:r>
            <a:rPr lang="en-GB" dirty="0" smtClean="0"/>
            <a:t>300</a:t>
          </a:r>
        </a:p>
        <a:p xmlns:a="http://schemas.openxmlformats.org/drawingml/2006/main">
          <a:endParaRPr lang="en-GB" sz="1100" dirty="0"/>
        </a:p>
        <a:p xmlns:a="http://schemas.openxmlformats.org/drawingml/2006/main">
          <a:endParaRPr lang="en-GB" dirty="0" smtClean="0"/>
        </a:p>
        <a:p xmlns:a="http://schemas.openxmlformats.org/drawingml/2006/main">
          <a:endParaRPr lang="en-GB" sz="1100" dirty="0"/>
        </a:p>
        <a:p xmlns:a="http://schemas.openxmlformats.org/drawingml/2006/main">
          <a:r>
            <a:rPr lang="en-GB" dirty="0" smtClean="0"/>
            <a:t>250</a:t>
          </a:r>
        </a:p>
        <a:p xmlns:a="http://schemas.openxmlformats.org/drawingml/2006/main">
          <a:endParaRPr lang="en-GB" sz="1100" dirty="0"/>
        </a:p>
        <a:p xmlns:a="http://schemas.openxmlformats.org/drawingml/2006/main">
          <a:endParaRPr lang="en-GB" dirty="0" smtClean="0"/>
        </a:p>
        <a:p xmlns:a="http://schemas.openxmlformats.org/drawingml/2006/main">
          <a:endParaRPr lang="en-GB" sz="1100" dirty="0"/>
        </a:p>
        <a:p xmlns:a="http://schemas.openxmlformats.org/drawingml/2006/main">
          <a:r>
            <a:rPr lang="en-GB" sz="1100" dirty="0" smtClean="0"/>
            <a:t>200</a:t>
          </a:r>
        </a:p>
        <a:p xmlns:a="http://schemas.openxmlformats.org/drawingml/2006/main">
          <a:endParaRPr lang="en-GB" dirty="0"/>
        </a:p>
        <a:p xmlns:a="http://schemas.openxmlformats.org/drawingml/2006/main">
          <a:endParaRPr lang="en-GB" sz="1100" dirty="0" smtClean="0"/>
        </a:p>
        <a:p xmlns:a="http://schemas.openxmlformats.org/drawingml/2006/main">
          <a:endParaRPr lang="en-GB" dirty="0"/>
        </a:p>
        <a:p xmlns:a="http://schemas.openxmlformats.org/drawingml/2006/main">
          <a:r>
            <a:rPr lang="en-GB" dirty="0" smtClean="0"/>
            <a:t>150</a:t>
          </a:r>
        </a:p>
        <a:p xmlns:a="http://schemas.openxmlformats.org/drawingml/2006/main">
          <a:endParaRPr lang="en-GB" sz="1100" dirty="0"/>
        </a:p>
        <a:p xmlns:a="http://schemas.openxmlformats.org/drawingml/2006/main">
          <a:endParaRPr lang="en-GB" dirty="0" smtClean="0"/>
        </a:p>
        <a:p xmlns:a="http://schemas.openxmlformats.org/drawingml/2006/main">
          <a:endParaRPr lang="en-GB" sz="1100" dirty="0"/>
        </a:p>
        <a:p xmlns:a="http://schemas.openxmlformats.org/drawingml/2006/main">
          <a:r>
            <a:rPr lang="en-GB" sz="1100" dirty="0" smtClean="0"/>
            <a:t>100</a:t>
          </a:r>
        </a:p>
        <a:p xmlns:a="http://schemas.openxmlformats.org/drawingml/2006/main">
          <a:endParaRPr lang="en-GB" dirty="0"/>
        </a:p>
        <a:p xmlns:a="http://schemas.openxmlformats.org/drawingml/2006/main">
          <a:endParaRPr lang="en-GB" sz="1100" dirty="0" smtClean="0"/>
        </a:p>
        <a:p xmlns:a="http://schemas.openxmlformats.org/drawingml/2006/main">
          <a:endParaRPr lang="en-GB" dirty="0"/>
        </a:p>
        <a:p xmlns:a="http://schemas.openxmlformats.org/drawingml/2006/main">
          <a:r>
            <a:rPr lang="en-GB" dirty="0" smtClean="0"/>
            <a:t>50</a:t>
          </a:r>
        </a:p>
        <a:p xmlns:a="http://schemas.openxmlformats.org/drawingml/2006/main">
          <a:endParaRPr lang="en-GB" sz="1100" dirty="0"/>
        </a:p>
        <a:p xmlns:a="http://schemas.openxmlformats.org/drawingml/2006/main">
          <a:endParaRPr lang="en-GB" dirty="0" smtClean="0"/>
        </a:p>
        <a:p xmlns:a="http://schemas.openxmlformats.org/drawingml/2006/main">
          <a:endParaRPr lang="en-GB" dirty="0" smtClean="0"/>
        </a:p>
        <a:p xmlns:a="http://schemas.openxmlformats.org/drawingml/2006/main">
          <a:r>
            <a:rPr lang="en-GB" sz="1100" dirty="0"/>
            <a:t>0</a:t>
          </a:r>
        </a:p>
      </cdr:txBody>
    </cdr:sp>
  </cdr:relSizeAnchor>
  <cdr:relSizeAnchor xmlns:cdr="http://schemas.openxmlformats.org/drawingml/2006/chartDrawing">
    <cdr:from>
      <cdr:x>0.01112</cdr:x>
      <cdr:y>0.10887</cdr:y>
    </cdr:from>
    <cdr:to>
      <cdr:x>0.15229</cdr:x>
      <cdr:y>0.14516</cdr:y>
    </cdr:to>
    <cdr:sp macro="" textlink="">
      <cdr:nvSpPr>
        <cdr:cNvPr id="3" name="TextBox 2"/>
        <cdr:cNvSpPr txBox="1"/>
      </cdr:nvSpPr>
      <cdr:spPr>
        <a:xfrm xmlns:a="http://schemas.openxmlformats.org/drawingml/2006/main">
          <a:off x="72008" y="864096"/>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err="1" smtClean="0"/>
            <a:t>GWav</a:t>
          </a:r>
          <a:endParaRPr lang="en-GB" sz="1100" dirty="0"/>
        </a:p>
      </cdr:txBody>
    </cdr:sp>
  </cdr:relSizeAnchor>
  <cdr:relSizeAnchor xmlns:cdr="http://schemas.openxmlformats.org/drawingml/2006/chartDrawing">
    <cdr:from>
      <cdr:x>0.1573</cdr:x>
      <cdr:y>0.61953</cdr:y>
    </cdr:from>
    <cdr:to>
      <cdr:x>0.29998</cdr:x>
      <cdr:y>0.75517</cdr:y>
    </cdr:to>
    <cdr:sp macro="" textlink="">
      <cdr:nvSpPr>
        <cdr:cNvPr id="4" name="TextBox 3"/>
        <cdr:cNvSpPr txBox="1"/>
      </cdr:nvSpPr>
      <cdr:spPr>
        <a:xfrm xmlns:a="http://schemas.openxmlformats.org/drawingml/2006/main">
          <a:off x="1008112" y="41764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smtClean="0"/>
            <a:t>Transport</a:t>
          </a:r>
        </a:p>
        <a:p xmlns:a="http://schemas.openxmlformats.org/drawingml/2006/main">
          <a:endParaRPr lang="en-GB" sz="1100" dirty="0"/>
        </a:p>
      </cdr:txBody>
    </cdr:sp>
  </cdr:relSizeAnchor>
  <cdr:relSizeAnchor xmlns:cdr="http://schemas.openxmlformats.org/drawingml/2006/chartDrawing">
    <cdr:from>
      <cdr:x>0.49438</cdr:x>
      <cdr:y>0.73702</cdr:y>
    </cdr:from>
    <cdr:to>
      <cdr:x>0.58427</cdr:x>
      <cdr:y>0.75839</cdr:y>
    </cdr:to>
    <cdr:sp macro="" textlink="">
      <cdr:nvSpPr>
        <cdr:cNvPr id="5" name="TextBox 4"/>
        <cdr:cNvSpPr txBox="1"/>
      </cdr:nvSpPr>
      <cdr:spPr>
        <a:xfrm xmlns:a="http://schemas.openxmlformats.org/drawingml/2006/main">
          <a:off x="3168353" y="4968551"/>
          <a:ext cx="576064"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0.46067</cdr:x>
      <cdr:y>0.72634</cdr:y>
    </cdr:from>
    <cdr:to>
      <cdr:x>0.60335</cdr:x>
      <cdr:y>0.78578</cdr:y>
    </cdr:to>
    <cdr:sp macro="" textlink="">
      <cdr:nvSpPr>
        <cdr:cNvPr id="6" name="TextBox 5"/>
        <cdr:cNvSpPr txBox="1"/>
      </cdr:nvSpPr>
      <cdr:spPr>
        <a:xfrm xmlns:a="http://schemas.openxmlformats.org/drawingml/2006/main">
          <a:off x="2952328" y="4896543"/>
          <a:ext cx="914400" cy="400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smtClean="0"/>
            <a:t>Biomass</a:t>
          </a:r>
        </a:p>
        <a:p xmlns:a="http://schemas.openxmlformats.org/drawingml/2006/main">
          <a:endParaRPr lang="en-GB" sz="1800" dirty="0"/>
        </a:p>
      </cdr:txBody>
    </cdr:sp>
  </cdr:relSizeAnchor>
  <cdr:relSizeAnchor xmlns:cdr="http://schemas.openxmlformats.org/drawingml/2006/chartDrawing">
    <cdr:from>
      <cdr:x>0.42697</cdr:x>
      <cdr:y>0.81317</cdr:y>
    </cdr:from>
    <cdr:to>
      <cdr:x>0.56965</cdr:x>
      <cdr:y>0.97948</cdr:y>
    </cdr:to>
    <cdr:sp macro="" textlink="">
      <cdr:nvSpPr>
        <cdr:cNvPr id="7" name="TextBox 6"/>
        <cdr:cNvSpPr txBox="1"/>
      </cdr:nvSpPr>
      <cdr:spPr>
        <a:xfrm xmlns:a="http://schemas.openxmlformats.org/drawingml/2006/main">
          <a:off x="2736304" y="5481899"/>
          <a:ext cx="914400" cy="11211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0.48315</cdr:x>
      <cdr:y>0.82248</cdr:y>
    </cdr:from>
    <cdr:to>
      <cdr:x>0.62583</cdr:x>
      <cdr:y>0.95812</cdr:y>
    </cdr:to>
    <cdr:sp macro="" textlink="">
      <cdr:nvSpPr>
        <cdr:cNvPr id="8" name="TextBox 7"/>
        <cdr:cNvSpPr txBox="1"/>
      </cdr:nvSpPr>
      <cdr:spPr>
        <a:xfrm xmlns:a="http://schemas.openxmlformats.org/drawingml/2006/main">
          <a:off x="3096344" y="55446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smtClean="0"/>
            <a:t>Electricity</a:t>
          </a:r>
          <a:endParaRPr lang="en-GB"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0.03168</cdr:x>
      <cdr:y>0.04023</cdr:y>
    </cdr:from>
    <cdr:to>
      <cdr:x>0.09858</cdr:x>
      <cdr:y>0.93978</cdr:y>
    </cdr:to>
    <cdr:sp macro="" textlink="">
      <cdr:nvSpPr>
        <cdr:cNvPr id="2" name="TextBox 1"/>
        <cdr:cNvSpPr txBox="1"/>
      </cdr:nvSpPr>
      <cdr:spPr>
        <a:xfrm xmlns:a="http://schemas.openxmlformats.org/drawingml/2006/main">
          <a:off x="204579" y="144906"/>
          <a:ext cx="432048" cy="3240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0.0223</cdr:x>
      <cdr:y>0.13993</cdr:y>
    </cdr:from>
    <cdr:to>
      <cdr:x>0.1639</cdr:x>
      <cdr:y>0.99951</cdr:y>
    </cdr:to>
    <cdr:sp macro="" textlink="">
      <cdr:nvSpPr>
        <cdr:cNvPr id="3" name="TextBox 2"/>
        <cdr:cNvSpPr txBox="1"/>
      </cdr:nvSpPr>
      <cdr:spPr>
        <a:xfrm xmlns:a="http://schemas.openxmlformats.org/drawingml/2006/main">
          <a:off x="144016" y="504056"/>
          <a:ext cx="914400" cy="30963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0.0223</cdr:x>
      <cdr:y>0.21989</cdr:y>
    </cdr:from>
    <cdr:to>
      <cdr:x>0.10035</cdr:x>
      <cdr:y>0.91955</cdr:y>
    </cdr:to>
    <cdr:sp macro="" textlink="">
      <cdr:nvSpPr>
        <cdr:cNvPr id="4" name="TextBox 3"/>
        <cdr:cNvSpPr txBox="1"/>
      </cdr:nvSpPr>
      <cdr:spPr>
        <a:xfrm xmlns:a="http://schemas.openxmlformats.org/drawingml/2006/main">
          <a:off x="144016" y="792088"/>
          <a:ext cx="504056" cy="25202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smtClean="0"/>
            <a:t>80</a:t>
          </a:r>
        </a:p>
        <a:p xmlns:a="http://schemas.openxmlformats.org/drawingml/2006/main">
          <a:endParaRPr lang="en-GB" sz="1400" dirty="0"/>
        </a:p>
        <a:p xmlns:a="http://schemas.openxmlformats.org/drawingml/2006/main">
          <a:r>
            <a:rPr lang="en-GB" sz="1400" dirty="0" smtClean="0"/>
            <a:t>60</a:t>
          </a:r>
        </a:p>
        <a:p xmlns:a="http://schemas.openxmlformats.org/drawingml/2006/main">
          <a:endParaRPr lang="en-GB" sz="1400" dirty="0"/>
        </a:p>
        <a:p xmlns:a="http://schemas.openxmlformats.org/drawingml/2006/main">
          <a:r>
            <a:rPr lang="en-GB" sz="1400" dirty="0" smtClean="0"/>
            <a:t>40</a:t>
          </a:r>
        </a:p>
        <a:p xmlns:a="http://schemas.openxmlformats.org/drawingml/2006/main">
          <a:endParaRPr lang="en-GB" sz="1400" dirty="0"/>
        </a:p>
        <a:p xmlns:a="http://schemas.openxmlformats.org/drawingml/2006/main">
          <a:r>
            <a:rPr lang="en-GB" sz="1400" dirty="0"/>
            <a:t>2</a:t>
          </a:r>
          <a:r>
            <a:rPr lang="en-GB" sz="1400" dirty="0" smtClean="0"/>
            <a:t>0</a:t>
          </a:r>
        </a:p>
        <a:p xmlns:a="http://schemas.openxmlformats.org/drawingml/2006/main">
          <a:endParaRPr lang="en-GB" sz="1400" dirty="0"/>
        </a:p>
        <a:p xmlns:a="http://schemas.openxmlformats.org/drawingml/2006/main">
          <a:r>
            <a:rPr lang="en-GB" sz="1400" dirty="0" smtClean="0"/>
            <a:t>10</a:t>
          </a:r>
        </a:p>
        <a:p xmlns:a="http://schemas.openxmlformats.org/drawingml/2006/main">
          <a:endParaRPr lang="en-GB" sz="1800" dirty="0"/>
        </a:p>
        <a:p xmlns:a="http://schemas.openxmlformats.org/drawingml/2006/main">
          <a:r>
            <a:rPr lang="en-GB" sz="1400" dirty="0" smtClean="0"/>
            <a:t>0</a:t>
          </a:r>
        </a:p>
        <a:p xmlns:a="http://schemas.openxmlformats.org/drawingml/2006/main">
          <a:endParaRPr lang="en-GB" dirty="0"/>
        </a:p>
        <a:p xmlns:a="http://schemas.openxmlformats.org/drawingml/2006/main">
          <a:endParaRPr lang="en-GB" sz="1100" dirty="0" smtClean="0"/>
        </a:p>
        <a:p xmlns:a="http://schemas.openxmlformats.org/drawingml/2006/main">
          <a:endParaRPr lang="en-GB" dirty="0"/>
        </a:p>
        <a:p xmlns:a="http://schemas.openxmlformats.org/drawingml/2006/main">
          <a:endParaRPr lang="en-GB" sz="1100" dirty="0" smtClean="0"/>
        </a:p>
      </cdr:txBody>
    </cdr:sp>
  </cdr:relSizeAnchor>
  <cdr:relSizeAnchor xmlns:cdr="http://schemas.openxmlformats.org/drawingml/2006/chartDrawing">
    <cdr:from>
      <cdr:x>0.01115</cdr:x>
      <cdr:y>0.07996</cdr:y>
    </cdr:from>
    <cdr:to>
      <cdr:x>0.14496</cdr:x>
      <cdr:y>0.17991</cdr:y>
    </cdr:to>
    <cdr:sp macro="" textlink="">
      <cdr:nvSpPr>
        <cdr:cNvPr id="5" name="TextBox 4"/>
        <cdr:cNvSpPr txBox="1"/>
      </cdr:nvSpPr>
      <cdr:spPr>
        <a:xfrm xmlns:a="http://schemas.openxmlformats.org/drawingml/2006/main">
          <a:off x="72008" y="288032"/>
          <a:ext cx="864096"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err="1" smtClean="0"/>
            <a:t>GWav</a:t>
          </a:r>
          <a:endParaRPr lang="en-GB"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8C170973-B9F5-4E2B-AAD4-46B7A22626F9}" type="datetimeFigureOut">
              <a:rPr lang="en-GB" smtClean="0"/>
              <a:t>26/10/2013</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86F1C1F9-396B-4A1D-89FC-BE2DFC9CEB37}" type="slidenum">
              <a:rPr lang="en-GB" smtClean="0"/>
              <a:t>‹#›</a:t>
            </a:fld>
            <a:endParaRPr lang="en-GB"/>
          </a:p>
        </p:txBody>
      </p:sp>
    </p:spTree>
    <p:extLst>
      <p:ext uri="{BB962C8B-B14F-4D97-AF65-F5344CB8AC3E}">
        <p14:creationId xmlns:p14="http://schemas.microsoft.com/office/powerpoint/2010/main" val="317170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F1C1F9-396B-4A1D-89FC-BE2DFC9CEB37}" type="slidenum">
              <a:rPr lang="en-GB" smtClean="0"/>
              <a:t>6</a:t>
            </a:fld>
            <a:endParaRPr lang="en-GB"/>
          </a:p>
        </p:txBody>
      </p:sp>
    </p:spTree>
    <p:extLst>
      <p:ext uri="{BB962C8B-B14F-4D97-AF65-F5344CB8AC3E}">
        <p14:creationId xmlns:p14="http://schemas.microsoft.com/office/powerpoint/2010/main" val="233890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47</a:t>
            </a:fld>
            <a:endParaRPr lang="en-GB"/>
          </a:p>
        </p:txBody>
      </p:sp>
    </p:spTree>
    <p:extLst>
      <p:ext uri="{BB962C8B-B14F-4D97-AF65-F5344CB8AC3E}">
        <p14:creationId xmlns:p14="http://schemas.microsoft.com/office/powerpoint/2010/main" val="84368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55</a:t>
            </a:fld>
            <a:endParaRPr lang="en-GB"/>
          </a:p>
        </p:txBody>
      </p:sp>
    </p:spTree>
    <p:extLst>
      <p:ext uri="{BB962C8B-B14F-4D97-AF65-F5344CB8AC3E}">
        <p14:creationId xmlns:p14="http://schemas.microsoft.com/office/powerpoint/2010/main" val="75163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56</a:t>
            </a:fld>
            <a:endParaRPr lang="en-GB"/>
          </a:p>
        </p:txBody>
      </p:sp>
    </p:spTree>
    <p:extLst>
      <p:ext uri="{BB962C8B-B14F-4D97-AF65-F5344CB8AC3E}">
        <p14:creationId xmlns:p14="http://schemas.microsoft.com/office/powerpoint/2010/main" val="125781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57</a:t>
            </a:fld>
            <a:endParaRPr lang="en-GB"/>
          </a:p>
        </p:txBody>
      </p:sp>
    </p:spTree>
    <p:extLst>
      <p:ext uri="{BB962C8B-B14F-4D97-AF65-F5344CB8AC3E}">
        <p14:creationId xmlns:p14="http://schemas.microsoft.com/office/powerpoint/2010/main" val="155742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58</a:t>
            </a:fld>
            <a:endParaRPr lang="en-GB"/>
          </a:p>
        </p:txBody>
      </p:sp>
    </p:spTree>
    <p:extLst>
      <p:ext uri="{BB962C8B-B14F-4D97-AF65-F5344CB8AC3E}">
        <p14:creationId xmlns:p14="http://schemas.microsoft.com/office/powerpoint/2010/main" val="330515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59</a:t>
            </a:fld>
            <a:endParaRPr lang="en-GB"/>
          </a:p>
        </p:txBody>
      </p:sp>
    </p:spTree>
    <p:extLst>
      <p:ext uri="{BB962C8B-B14F-4D97-AF65-F5344CB8AC3E}">
        <p14:creationId xmlns:p14="http://schemas.microsoft.com/office/powerpoint/2010/main" val="406753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60</a:t>
            </a:fld>
            <a:endParaRPr lang="en-GB"/>
          </a:p>
        </p:txBody>
      </p:sp>
    </p:spTree>
    <p:extLst>
      <p:ext uri="{BB962C8B-B14F-4D97-AF65-F5344CB8AC3E}">
        <p14:creationId xmlns:p14="http://schemas.microsoft.com/office/powerpoint/2010/main" val="411621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61</a:t>
            </a:fld>
            <a:endParaRPr lang="en-GB"/>
          </a:p>
        </p:txBody>
      </p:sp>
    </p:spTree>
    <p:extLst>
      <p:ext uri="{BB962C8B-B14F-4D97-AF65-F5344CB8AC3E}">
        <p14:creationId xmlns:p14="http://schemas.microsoft.com/office/powerpoint/2010/main" val="8436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11</a:t>
            </a:fld>
            <a:endParaRPr lang="en-GB"/>
          </a:p>
        </p:txBody>
      </p:sp>
    </p:spTree>
    <p:extLst>
      <p:ext uri="{BB962C8B-B14F-4D97-AF65-F5344CB8AC3E}">
        <p14:creationId xmlns:p14="http://schemas.microsoft.com/office/powerpoint/2010/main" val="75163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12</a:t>
            </a:fld>
            <a:endParaRPr lang="en-GB"/>
          </a:p>
        </p:txBody>
      </p:sp>
    </p:spTree>
    <p:extLst>
      <p:ext uri="{BB962C8B-B14F-4D97-AF65-F5344CB8AC3E}">
        <p14:creationId xmlns:p14="http://schemas.microsoft.com/office/powerpoint/2010/main" val="125781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30</a:t>
            </a:fld>
            <a:endParaRPr lang="en-GB"/>
          </a:p>
        </p:txBody>
      </p:sp>
    </p:spTree>
    <p:extLst>
      <p:ext uri="{BB962C8B-B14F-4D97-AF65-F5344CB8AC3E}">
        <p14:creationId xmlns:p14="http://schemas.microsoft.com/office/powerpoint/2010/main" val="406753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31</a:t>
            </a:fld>
            <a:endParaRPr lang="en-GB"/>
          </a:p>
        </p:txBody>
      </p:sp>
    </p:spTree>
    <p:extLst>
      <p:ext uri="{BB962C8B-B14F-4D97-AF65-F5344CB8AC3E}">
        <p14:creationId xmlns:p14="http://schemas.microsoft.com/office/powerpoint/2010/main" val="308133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F1C1F9-396B-4A1D-89FC-BE2DFC9CEB37}" type="slidenum">
              <a:rPr lang="en-GB" smtClean="0"/>
              <a:t>32</a:t>
            </a:fld>
            <a:endParaRPr lang="en-GB"/>
          </a:p>
        </p:txBody>
      </p:sp>
    </p:spTree>
    <p:extLst>
      <p:ext uri="{BB962C8B-B14F-4D97-AF65-F5344CB8AC3E}">
        <p14:creationId xmlns:p14="http://schemas.microsoft.com/office/powerpoint/2010/main" val="193513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F1C1F9-396B-4A1D-89FC-BE2DFC9CEB37}" type="slidenum">
              <a:rPr lang="en-GB" smtClean="0"/>
              <a:t>39</a:t>
            </a:fld>
            <a:endParaRPr lang="en-GB"/>
          </a:p>
        </p:txBody>
      </p:sp>
    </p:spTree>
    <p:extLst>
      <p:ext uri="{BB962C8B-B14F-4D97-AF65-F5344CB8AC3E}">
        <p14:creationId xmlns:p14="http://schemas.microsoft.com/office/powerpoint/2010/main" val="269840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45</a:t>
            </a:fld>
            <a:endParaRPr lang="en-GB"/>
          </a:p>
        </p:txBody>
      </p:sp>
    </p:spTree>
    <p:extLst>
      <p:ext uri="{BB962C8B-B14F-4D97-AF65-F5344CB8AC3E}">
        <p14:creationId xmlns:p14="http://schemas.microsoft.com/office/powerpoint/2010/main" val="330515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8702DC-F943-4B32-9DF8-61A17AC12821}" type="slidenum">
              <a:rPr lang="en-GB" smtClean="0"/>
              <a:t>46</a:t>
            </a:fld>
            <a:endParaRPr lang="en-GB"/>
          </a:p>
        </p:txBody>
      </p:sp>
    </p:spTree>
    <p:extLst>
      <p:ext uri="{BB962C8B-B14F-4D97-AF65-F5344CB8AC3E}">
        <p14:creationId xmlns:p14="http://schemas.microsoft.com/office/powerpoint/2010/main" val="411621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6FE373-D4BC-4778-9DC2-2707F0C3F016}" type="datetime1">
              <a:rPr lang="en-GB" smtClean="0"/>
              <a:t>26/10/2013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372414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0608FA-AFA2-4809-A3C2-E2593143EFE8}" type="datetime1">
              <a:rPr lang="en-GB" smtClean="0"/>
              <a:t>26/10/2013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218581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862BDF-1BAE-4DDE-A214-784DC2B683BF}" type="datetime1">
              <a:rPr lang="en-GB" smtClean="0"/>
              <a:t>26/10/2013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311971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E59B4-852F-4689-AC40-CDA4AAAD5365}" type="datetime1">
              <a:rPr lang="en-GB" smtClean="0"/>
              <a:t>26/10/2013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300939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ABEC8-B08D-4E47-B7A8-964D0818A267}" type="datetime1">
              <a:rPr lang="en-GB" smtClean="0"/>
              <a:t>26/10/2013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263306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618EF2-85AD-4770-A04F-0E5CD7F69489}" type="datetime1">
              <a:rPr lang="en-GB" smtClean="0"/>
              <a:t>26/10/2013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57666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480535-FA7E-4591-B7A6-4B99AFF68D59}" type="datetime1">
              <a:rPr lang="en-GB" smtClean="0"/>
              <a:t>26/10/2013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145172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909623-0B0B-434F-9227-7AEA7D7046B5}" type="datetime1">
              <a:rPr lang="en-GB" smtClean="0"/>
              <a:t>26/10/2013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366231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CEB8F-60BE-4A0F-8E8C-3AB13455972C}" type="datetime1">
              <a:rPr lang="en-GB" smtClean="0"/>
              <a:t>26/10/2013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151792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FE21B-0CAE-4971-ACEA-898618D4964D}" type="datetime1">
              <a:rPr lang="en-GB" smtClean="0"/>
              <a:t>26/10/2013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189607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816BD-0A69-4D55-A43D-100DE5800A6D}" type="datetime1">
              <a:rPr lang="en-GB" smtClean="0"/>
              <a:t>26/10/2013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8EE25D-A1B3-4977-ADA8-BD2763D2FB28}" type="slidenum">
              <a:rPr lang="en-GB" smtClean="0"/>
              <a:t>‹#›</a:t>
            </a:fld>
            <a:endParaRPr lang="en-GB"/>
          </a:p>
        </p:txBody>
      </p:sp>
    </p:spTree>
    <p:extLst>
      <p:ext uri="{BB962C8B-B14F-4D97-AF65-F5344CB8AC3E}">
        <p14:creationId xmlns:p14="http://schemas.microsoft.com/office/powerpoint/2010/main" val="258462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D49CB-7E70-4201-AD4E-869199593CF5}" type="datetime1">
              <a:rPr lang="en-GB" smtClean="0"/>
              <a:t>26/10/2013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EE25D-A1B3-4977-ADA8-BD2763D2FB28}" type="slidenum">
              <a:rPr lang="en-GB" smtClean="0"/>
              <a:t>‹#›</a:t>
            </a:fld>
            <a:endParaRPr lang="en-GB"/>
          </a:p>
        </p:txBody>
      </p:sp>
    </p:spTree>
    <p:extLst>
      <p:ext uri="{BB962C8B-B14F-4D97-AF65-F5344CB8AC3E}">
        <p14:creationId xmlns:p14="http://schemas.microsoft.com/office/powerpoint/2010/main" val="85499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mccc.s3.amazonaws.com/Renewables%20Review/232_Report_Analysing%20the%20technical%20constraints%20on%20renewable%20generation_v8_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ritishpugwash.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21.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jpeg"/><Relationship Id="rId11" Type="http://schemas.openxmlformats.org/officeDocument/2006/relationships/image" Target="../media/image19.jpe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image" Target="../media/image14.jpeg"/><Relationship Id="rId9" Type="http://schemas.openxmlformats.org/officeDocument/2006/relationships/image" Target="../media/image12.png"/><Relationship Id="rId1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hyperlink" Target="http://2050-calculator-tool.decc.gov.uk/assets/onepage/7.pdf%20-%20/11.pdf" TargetMode="External"/><Relationship Id="rId2" Type="http://schemas.openxmlformats.org/officeDocument/2006/relationships/hyperlink" Target="http://www.offshorevaluation.org/"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534425"/>
            <a:ext cx="6408712" cy="864096"/>
          </a:xfrm>
        </p:spPr>
        <p:txBody>
          <a:bodyPr>
            <a:normAutofit fontScale="77500" lnSpcReduction="20000"/>
          </a:bodyPr>
          <a:lstStyle/>
          <a:p>
            <a:r>
              <a:rPr lang="en-GB" b="1" dirty="0">
                <a:solidFill>
                  <a:schemeClr val="tx1"/>
                </a:solidFill>
                <a:effectLst>
                  <a:outerShdw blurRad="63500" dist="50800" dir="13500000" sx="0" sy="0">
                    <a:srgbClr val="000000">
                      <a:alpha val="50000"/>
                    </a:srgbClr>
                  </a:outerShdw>
                </a:effectLst>
              </a:rPr>
              <a:t>Pathways to 2050: </a:t>
            </a:r>
            <a:endParaRPr lang="en-GB" dirty="0">
              <a:solidFill>
                <a:schemeClr val="tx1"/>
              </a:solidFill>
            </a:endParaRPr>
          </a:p>
          <a:p>
            <a:r>
              <a:rPr lang="en-GB" b="1" dirty="0" smtClean="0">
                <a:solidFill>
                  <a:schemeClr val="tx1"/>
                </a:solidFill>
                <a:effectLst>
                  <a:outerShdw blurRad="63500" dist="50800" dir="13500000" sx="0" sy="0">
                    <a:srgbClr val="000000">
                      <a:alpha val="50000"/>
                    </a:srgbClr>
                  </a:outerShdw>
                </a:effectLst>
              </a:rPr>
              <a:t>A UK perspective on feasible energy policies</a:t>
            </a:r>
            <a:endParaRPr lang="en-GB" dirty="0">
              <a:solidFill>
                <a:schemeClr val="tx1"/>
              </a:solidFill>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6741868" y="639631"/>
            <a:ext cx="2316610" cy="588981"/>
          </a:xfrm>
          <a:prstGeom prst="rect">
            <a:avLst/>
          </a:prstGeom>
          <a:ln w="19050">
            <a:no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DB8EE25D-A1B3-4977-ADA8-BD2763D2FB28}" type="slidenum">
              <a:rPr lang="en-GB" smtClean="0"/>
              <a:t>1</a:t>
            </a:fld>
            <a:endParaRPr lang="en-GB"/>
          </a:p>
        </p:txBody>
      </p:sp>
      <p:pic>
        <p:nvPicPr>
          <p:cNvPr id="4098" name="Picture 2" descr="H:\Energy policy\Cover page scan 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27" y="1412776"/>
            <a:ext cx="5716965" cy="520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99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The DECC ‘Pathways </a:t>
            </a:r>
            <a:r>
              <a:rPr lang="en-GB" sz="3600" b="1" dirty="0"/>
              <a:t>to </a:t>
            </a:r>
            <a:r>
              <a:rPr lang="en-GB" sz="3600" b="1" dirty="0" smtClean="0"/>
              <a:t>2050 Calculator’</a:t>
            </a:r>
            <a:endParaRPr lang="en-GB" sz="3600" b="1" dirty="0"/>
          </a:p>
        </p:txBody>
      </p:sp>
      <p:sp>
        <p:nvSpPr>
          <p:cNvPr id="3" name="Content Placeholder 2"/>
          <p:cNvSpPr>
            <a:spLocks noGrp="1"/>
          </p:cNvSpPr>
          <p:nvPr>
            <p:ph idx="1"/>
          </p:nvPr>
        </p:nvSpPr>
        <p:spPr>
          <a:xfrm>
            <a:off x="251520" y="1268760"/>
            <a:ext cx="8712968" cy="5472608"/>
          </a:xfrm>
        </p:spPr>
        <p:txBody>
          <a:bodyPr>
            <a:normAutofit fontScale="40000" lnSpcReduction="20000"/>
          </a:bodyPr>
          <a:lstStyle/>
          <a:p>
            <a:r>
              <a:rPr lang="en-GB" sz="5800" dirty="0" smtClean="0"/>
              <a:t>This software tool, developed and made publicly available by </a:t>
            </a:r>
            <a:r>
              <a:rPr lang="en-GB" sz="5800" dirty="0"/>
              <a:t>the UK Department of Energy &amp; Climate Change (DECC</a:t>
            </a:r>
            <a:r>
              <a:rPr lang="en-GB" sz="5800" dirty="0" smtClean="0"/>
              <a:t>), </a:t>
            </a:r>
            <a:r>
              <a:rPr lang="en-GB" sz="5800" dirty="0"/>
              <a:t>h</a:t>
            </a:r>
            <a:r>
              <a:rPr lang="en-GB" sz="5800" dirty="0" smtClean="0"/>
              <a:t>as been used extensively in </a:t>
            </a:r>
            <a:r>
              <a:rPr lang="en-GB" sz="5800" dirty="0"/>
              <a:t> </a:t>
            </a:r>
            <a:r>
              <a:rPr lang="en-GB" sz="5800" dirty="0" smtClean="0"/>
              <a:t>our work. It enables the user to develop an energy strategy for the UK, and compute its key parameters, including capacities, emissions &amp; </a:t>
            </a:r>
            <a:r>
              <a:rPr lang="en-GB" sz="5800" dirty="0"/>
              <a:t>costs. It incorporates a lot of relevant DECC data</a:t>
            </a:r>
            <a:r>
              <a:rPr lang="en-GB" sz="5800" dirty="0" smtClean="0"/>
              <a:t>. The tool has also been used in China, Belgium &amp;  South Korea</a:t>
            </a:r>
          </a:p>
          <a:p>
            <a:r>
              <a:rPr lang="en-GB" sz="5800" dirty="0" smtClean="0"/>
              <a:t>Our report explains how we have used it, and identifies a few of its weaknesses. </a:t>
            </a:r>
          </a:p>
          <a:p>
            <a:r>
              <a:rPr lang="en-GB" sz="5800" dirty="0" smtClean="0"/>
              <a:t>Outputs </a:t>
            </a:r>
            <a:r>
              <a:rPr lang="en-GB" sz="5800" dirty="0"/>
              <a:t>from the Calculator include </a:t>
            </a:r>
            <a:r>
              <a:rPr lang="en-GB" sz="5800" dirty="0" smtClean="0"/>
              <a:t>useful graphics</a:t>
            </a:r>
            <a:r>
              <a:rPr lang="en-GB" sz="5800" dirty="0"/>
              <a:t>, reproduced on pp130-136 of our report. Especially useful is the ‘</a:t>
            </a:r>
            <a:r>
              <a:rPr lang="en-GB" sz="5800" dirty="0" err="1"/>
              <a:t>Sankey</a:t>
            </a:r>
            <a:r>
              <a:rPr lang="en-GB" sz="5800" dirty="0"/>
              <a:t> diagram</a:t>
            </a:r>
            <a:r>
              <a:rPr lang="en-GB" sz="5800" dirty="0" smtClean="0"/>
              <a:t>’ (examples given below) showing </a:t>
            </a:r>
            <a:r>
              <a:rPr lang="en-GB" sz="5800" dirty="0"/>
              <a:t>the energy flows through the system, and demonstrating energy conservation</a:t>
            </a:r>
            <a:r>
              <a:rPr lang="en-GB" sz="5800" dirty="0" smtClean="0"/>
              <a:t>.</a:t>
            </a:r>
          </a:p>
          <a:p>
            <a:r>
              <a:rPr lang="en-GB" sz="5800" dirty="0" smtClean="0"/>
              <a:t>The Calculator requires the user to set 43 parameters, half of which influence energy demand, and the other half the system’s supply mix. </a:t>
            </a:r>
          </a:p>
          <a:p>
            <a:r>
              <a:rPr lang="en-GB" sz="5800" dirty="0" smtClean="0"/>
              <a:t>The Calculator shows that all three British </a:t>
            </a:r>
            <a:r>
              <a:rPr lang="en-GB" sz="5800" dirty="0" err="1" smtClean="0"/>
              <a:t>Pugwash</a:t>
            </a:r>
            <a:r>
              <a:rPr lang="en-GB" sz="5800" dirty="0" smtClean="0"/>
              <a:t> Pathways achieve the required 80% reduction in GHG emissions by 2050</a:t>
            </a:r>
          </a:p>
          <a:p>
            <a:endParaRPr lang="en-GB" sz="5100" dirty="0" smtClean="0"/>
          </a:p>
          <a:p>
            <a:endParaRPr lang="en-GB" sz="2800" dirty="0"/>
          </a:p>
        </p:txBody>
      </p:sp>
      <p:sp>
        <p:nvSpPr>
          <p:cNvPr id="4" name="Slide Number Placeholder 3"/>
          <p:cNvSpPr>
            <a:spLocks noGrp="1"/>
          </p:cNvSpPr>
          <p:nvPr>
            <p:ph type="sldNum" sz="quarter" idx="12"/>
          </p:nvPr>
        </p:nvSpPr>
        <p:spPr/>
        <p:txBody>
          <a:bodyPr/>
          <a:lstStyle/>
          <a:p>
            <a:fld id="{DB8EE25D-A1B3-4977-ADA8-BD2763D2FB28}" type="slidenum">
              <a:rPr lang="en-GB" smtClean="0"/>
              <a:t>10</a:t>
            </a:fld>
            <a:endParaRPr lang="en-GB"/>
          </a:p>
        </p:txBody>
      </p:sp>
    </p:spTree>
    <p:extLst>
      <p:ext uri="{BB962C8B-B14F-4D97-AF65-F5344CB8AC3E}">
        <p14:creationId xmlns:p14="http://schemas.microsoft.com/office/powerpoint/2010/main" val="1372749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97768"/>
            <a:ext cx="8229600" cy="1143000"/>
          </a:xfrm>
        </p:spPr>
        <p:txBody>
          <a:bodyPr>
            <a:normAutofit fontScale="90000"/>
          </a:bodyPr>
          <a:lstStyle/>
          <a:p>
            <a:r>
              <a:rPr lang="en-GB" dirty="0" smtClean="0"/>
              <a:t>Selection of values for key input parameters for the DECC Calculator</a:t>
            </a:r>
            <a:endParaRPr lang="en-GB" dirty="0"/>
          </a:p>
        </p:txBody>
      </p:sp>
      <p:sp>
        <p:nvSpPr>
          <p:cNvPr id="6" name="TextBox 5"/>
          <p:cNvSpPr txBox="1"/>
          <p:nvPr/>
        </p:nvSpPr>
        <p:spPr>
          <a:xfrm>
            <a:off x="323528" y="1405951"/>
            <a:ext cx="3744416" cy="1015663"/>
          </a:xfrm>
          <a:prstGeom prst="rect">
            <a:avLst/>
          </a:prstGeom>
          <a:solidFill>
            <a:schemeClr val="bg1"/>
          </a:solidFill>
          <a:ln w="38100">
            <a:solidFill>
              <a:srgbClr val="00B050"/>
            </a:solidFill>
          </a:ln>
        </p:spPr>
        <p:txBody>
          <a:bodyPr wrap="square" rtlCol="0">
            <a:spAutoFit/>
          </a:bodyPr>
          <a:lstStyle/>
          <a:p>
            <a:pPr lvl="0"/>
            <a:r>
              <a:rPr lang="en-GB" sz="2000" b="1" dirty="0" smtClean="0"/>
              <a:t>1. little </a:t>
            </a:r>
            <a:r>
              <a:rPr lang="en-GB" sz="2000" b="1" dirty="0"/>
              <a:t>or no attempt is made to decarbonise or change </a:t>
            </a:r>
            <a:r>
              <a:rPr lang="en-GB" sz="2000" b="1" dirty="0" smtClean="0"/>
              <a:t>– “do nothing”</a:t>
            </a:r>
            <a:endParaRPr lang="en-GB" sz="2000" b="1" dirty="0"/>
          </a:p>
        </p:txBody>
      </p:sp>
      <p:sp>
        <p:nvSpPr>
          <p:cNvPr id="7" name="TextBox 6"/>
          <p:cNvSpPr txBox="1"/>
          <p:nvPr/>
        </p:nvSpPr>
        <p:spPr>
          <a:xfrm>
            <a:off x="395536" y="2624861"/>
            <a:ext cx="3744416" cy="400110"/>
          </a:xfrm>
          <a:prstGeom prst="rect">
            <a:avLst/>
          </a:prstGeom>
          <a:solidFill>
            <a:schemeClr val="bg1"/>
          </a:solidFill>
          <a:ln w="38100">
            <a:solidFill>
              <a:srgbClr val="FFFF00"/>
            </a:solidFill>
          </a:ln>
        </p:spPr>
        <p:txBody>
          <a:bodyPr wrap="square" rtlCol="0">
            <a:spAutoFit/>
          </a:bodyPr>
          <a:lstStyle/>
          <a:p>
            <a:pPr lvl="0"/>
            <a:r>
              <a:rPr lang="en-GB" sz="2000" b="1" dirty="0" smtClean="0"/>
              <a:t>2. ambitious </a:t>
            </a:r>
            <a:r>
              <a:rPr lang="en-GB" sz="2000" b="1" dirty="0"/>
              <a:t>but </a:t>
            </a:r>
            <a:r>
              <a:rPr lang="en-GB" sz="2000" b="1" dirty="0" smtClean="0"/>
              <a:t>reasonable</a:t>
            </a:r>
            <a:endParaRPr lang="en-GB" sz="2000" dirty="0" smtClean="0"/>
          </a:p>
        </p:txBody>
      </p:sp>
      <p:sp>
        <p:nvSpPr>
          <p:cNvPr id="9" name="TextBox 8"/>
          <p:cNvSpPr txBox="1"/>
          <p:nvPr/>
        </p:nvSpPr>
        <p:spPr>
          <a:xfrm>
            <a:off x="395536" y="3329697"/>
            <a:ext cx="3744416" cy="1323439"/>
          </a:xfrm>
          <a:prstGeom prst="rect">
            <a:avLst/>
          </a:prstGeom>
          <a:solidFill>
            <a:schemeClr val="bg1"/>
          </a:solidFill>
          <a:ln w="38100">
            <a:solidFill>
              <a:schemeClr val="accent6">
                <a:lumMod val="75000"/>
              </a:schemeClr>
            </a:solidFill>
          </a:ln>
        </p:spPr>
        <p:txBody>
          <a:bodyPr wrap="square" rtlCol="0">
            <a:spAutoFit/>
          </a:bodyPr>
          <a:lstStyle/>
          <a:p>
            <a:pPr lvl="0"/>
            <a:r>
              <a:rPr lang="en-GB" sz="2000" b="1" dirty="0" smtClean="0"/>
              <a:t>3. very </a:t>
            </a:r>
            <a:r>
              <a:rPr lang="en-GB" sz="2000" b="1" dirty="0"/>
              <a:t>ambitious level of effort that is unlikely to happen without significant change from the current </a:t>
            </a:r>
            <a:r>
              <a:rPr lang="en-GB" sz="2000" b="1" dirty="0" smtClean="0"/>
              <a:t>system</a:t>
            </a:r>
            <a:endParaRPr lang="en-GB" sz="2000" dirty="0" smtClean="0"/>
          </a:p>
        </p:txBody>
      </p:sp>
      <p:sp>
        <p:nvSpPr>
          <p:cNvPr id="10" name="TextBox 9"/>
          <p:cNvSpPr txBox="1"/>
          <p:nvPr/>
        </p:nvSpPr>
        <p:spPr>
          <a:xfrm>
            <a:off x="395536" y="4933617"/>
            <a:ext cx="3744416" cy="1015663"/>
          </a:xfrm>
          <a:prstGeom prst="rect">
            <a:avLst/>
          </a:prstGeom>
          <a:solidFill>
            <a:schemeClr val="bg1"/>
          </a:solidFill>
          <a:ln w="38100">
            <a:solidFill>
              <a:srgbClr val="FF0000"/>
            </a:solidFill>
          </a:ln>
        </p:spPr>
        <p:txBody>
          <a:bodyPr wrap="square" rtlCol="0">
            <a:spAutoFit/>
          </a:bodyPr>
          <a:lstStyle/>
          <a:p>
            <a:pPr lvl="0"/>
            <a:r>
              <a:rPr lang="en-GB" sz="2000" b="1" dirty="0" smtClean="0"/>
              <a:t>4. extreme </a:t>
            </a:r>
            <a:r>
              <a:rPr lang="en-GB" sz="2000" b="1" dirty="0"/>
              <a:t>upper end of what is thought to be physically plausible by the most optimistic </a:t>
            </a:r>
            <a:r>
              <a:rPr lang="en-GB" sz="2000" b="1" dirty="0" smtClean="0"/>
              <a:t>observer </a:t>
            </a:r>
            <a:endParaRPr lang="en-GB" sz="2000" b="1" dirty="0"/>
          </a:p>
        </p:txBody>
      </p:sp>
      <p:cxnSp>
        <p:nvCxnSpPr>
          <p:cNvPr id="12" name="Straight Arrow Connector 11"/>
          <p:cNvCxnSpPr/>
          <p:nvPr/>
        </p:nvCxnSpPr>
        <p:spPr>
          <a:xfrm>
            <a:off x="4139952" y="1694711"/>
            <a:ext cx="623552" cy="2190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11960" y="2724889"/>
            <a:ext cx="432048" cy="20005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11960" y="3789040"/>
            <a:ext cx="432048" cy="20237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11960" y="4685365"/>
            <a:ext cx="432048" cy="6158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44008" y="5949280"/>
            <a:ext cx="3672408" cy="830997"/>
          </a:xfrm>
          <a:prstGeom prst="rect">
            <a:avLst/>
          </a:prstGeom>
          <a:noFill/>
        </p:spPr>
        <p:txBody>
          <a:bodyPr wrap="square" rtlCol="0">
            <a:spAutoFit/>
          </a:bodyPr>
          <a:lstStyle/>
          <a:p>
            <a:pPr algn="ctr"/>
            <a:r>
              <a:rPr lang="en-GB" sz="2400" dirty="0" smtClean="0"/>
              <a:t>DECC Calculator “levels” </a:t>
            </a:r>
            <a:br>
              <a:rPr lang="en-GB" sz="2400" dirty="0" smtClean="0"/>
            </a:br>
            <a:r>
              <a:rPr lang="en-GB" sz="2400" dirty="0" err="1" smtClean="0"/>
              <a:t>ie</a:t>
            </a:r>
            <a:r>
              <a:rPr lang="en-GB" sz="2400" dirty="0" smtClean="0"/>
              <a:t> possible choices</a:t>
            </a:r>
            <a:endParaRPr lang="en-GB" sz="2400" dirty="0"/>
          </a:p>
        </p:txBody>
      </p:sp>
      <p:sp>
        <p:nvSpPr>
          <p:cNvPr id="29" name="Down Arrow 28"/>
          <p:cNvSpPr/>
          <p:nvPr/>
        </p:nvSpPr>
        <p:spPr>
          <a:xfrm rot="10800000">
            <a:off x="6228184" y="5301208"/>
            <a:ext cx="432048" cy="64807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504" y="1487851"/>
            <a:ext cx="4128975" cy="3683692"/>
          </a:xfrm>
          <a:prstGeom prst="rect">
            <a:avLst/>
          </a:prstGeom>
        </p:spPr>
      </p:pic>
    </p:spTree>
    <p:extLst>
      <p:ext uri="{BB962C8B-B14F-4D97-AF65-F5344CB8AC3E}">
        <p14:creationId xmlns:p14="http://schemas.microsoft.com/office/powerpoint/2010/main" val="3639972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62963"/>
            <a:ext cx="8471531" cy="60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116632"/>
            <a:ext cx="8208912" cy="677108"/>
          </a:xfrm>
          <a:prstGeom prst="rect">
            <a:avLst/>
          </a:prstGeom>
          <a:noFill/>
        </p:spPr>
        <p:txBody>
          <a:bodyPr wrap="square" rtlCol="0">
            <a:spAutoFit/>
          </a:bodyPr>
          <a:lstStyle/>
          <a:p>
            <a:pPr algn="ctr"/>
            <a:r>
              <a:rPr lang="en-GB" sz="2000" b="1" dirty="0" smtClean="0"/>
              <a:t>The 43 input parameters of the DECC Calculator, with a typical set of choices</a:t>
            </a:r>
          </a:p>
          <a:p>
            <a:r>
              <a:rPr lang="en-GB" dirty="0" smtClean="0"/>
              <a:t>	DEMAND					SUPPLY</a:t>
            </a:r>
            <a:endParaRPr lang="en-GB" dirty="0"/>
          </a:p>
        </p:txBody>
      </p:sp>
    </p:spTree>
    <p:extLst>
      <p:ext uri="{BB962C8B-B14F-4D97-AF65-F5344CB8AC3E}">
        <p14:creationId xmlns:p14="http://schemas.microsoft.com/office/powerpoint/2010/main" val="519316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GB" sz="3600" dirty="0" smtClean="0"/>
              <a:t>An example of output from the DECC Calculator</a:t>
            </a:r>
            <a:br>
              <a:rPr lang="en-GB" sz="3600" dirty="0" smtClean="0"/>
            </a:br>
            <a:r>
              <a:rPr lang="en-GB" sz="3600" dirty="0" smtClean="0"/>
              <a:t>A typical </a:t>
            </a:r>
            <a:r>
              <a:rPr lang="en-GB" sz="3600" dirty="0" err="1" smtClean="0"/>
              <a:t>Sankey</a:t>
            </a:r>
            <a:r>
              <a:rPr lang="en-GB" sz="3600" dirty="0" smtClean="0"/>
              <a:t> Diagram</a:t>
            </a:r>
            <a:endParaRPr lang="en-GB" sz="36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16833"/>
            <a:ext cx="8229600" cy="3486356"/>
          </a:xfrm>
          <a:prstGeom prst="rect">
            <a:avLst/>
          </a:prstGeom>
        </p:spPr>
      </p:pic>
      <p:sp>
        <p:nvSpPr>
          <p:cNvPr id="3" name="Slide Number Placeholder 2"/>
          <p:cNvSpPr>
            <a:spLocks noGrp="1"/>
          </p:cNvSpPr>
          <p:nvPr>
            <p:ph type="sldNum" sz="quarter" idx="12"/>
          </p:nvPr>
        </p:nvSpPr>
        <p:spPr/>
        <p:txBody>
          <a:bodyPr/>
          <a:lstStyle/>
          <a:p>
            <a:fld id="{DB8EE25D-A1B3-4977-ADA8-BD2763D2FB28}" type="slidenum">
              <a:rPr lang="en-GB" smtClean="0"/>
              <a:t>13</a:t>
            </a:fld>
            <a:endParaRPr lang="en-GB"/>
          </a:p>
        </p:txBody>
      </p:sp>
      <p:sp>
        <p:nvSpPr>
          <p:cNvPr id="5" name="TextBox 4"/>
          <p:cNvSpPr txBox="1"/>
          <p:nvPr/>
        </p:nvSpPr>
        <p:spPr>
          <a:xfrm>
            <a:off x="3203848" y="5949280"/>
            <a:ext cx="2250231" cy="369332"/>
          </a:xfrm>
          <a:prstGeom prst="rect">
            <a:avLst/>
          </a:prstGeom>
          <a:noFill/>
        </p:spPr>
        <p:txBody>
          <a:bodyPr wrap="none" rtlCol="0">
            <a:spAutoFit/>
          </a:bodyPr>
          <a:lstStyle/>
          <a:p>
            <a:r>
              <a:rPr lang="en-GB" dirty="0" smtClean="0"/>
              <a:t>Intermediate Pathway</a:t>
            </a:r>
            <a:endParaRPr lang="en-GB" dirty="0"/>
          </a:p>
        </p:txBody>
      </p:sp>
    </p:spTree>
    <p:extLst>
      <p:ext uri="{BB962C8B-B14F-4D97-AF65-F5344CB8AC3E}">
        <p14:creationId xmlns:p14="http://schemas.microsoft.com/office/powerpoint/2010/main" val="2089594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High Nuclear Pathway</a:t>
            </a:r>
            <a:br>
              <a:rPr lang="en-GB" b="1" dirty="0"/>
            </a:br>
            <a:r>
              <a:rPr lang="en-GB" sz="2900" dirty="0"/>
              <a:t>Developed by Christine Brown, our High Nuclear champion</a:t>
            </a:r>
          </a:p>
        </p:txBody>
      </p:sp>
      <p:sp>
        <p:nvSpPr>
          <p:cNvPr id="3" name="Content Placeholder 2"/>
          <p:cNvSpPr>
            <a:spLocks noGrp="1"/>
          </p:cNvSpPr>
          <p:nvPr>
            <p:ph idx="1"/>
          </p:nvPr>
        </p:nvSpPr>
        <p:spPr>
          <a:xfrm>
            <a:off x="467544" y="1628800"/>
            <a:ext cx="8363272" cy="4525963"/>
          </a:xfrm>
        </p:spPr>
        <p:txBody>
          <a:bodyPr>
            <a:normAutofit lnSpcReduction="10000"/>
          </a:bodyPr>
          <a:lstStyle/>
          <a:p>
            <a:pPr marL="0" indent="0">
              <a:buNone/>
            </a:pPr>
            <a:r>
              <a:rPr lang="en-GB" sz="2000" b="1" dirty="0" smtClean="0"/>
              <a:t>Key characteristics </a:t>
            </a:r>
            <a:r>
              <a:rPr lang="en-GB" sz="2000" b="1" dirty="0"/>
              <a:t>of this Pathway</a:t>
            </a:r>
          </a:p>
          <a:p>
            <a:r>
              <a:rPr lang="en-GB" sz="2000" dirty="0" smtClean="0"/>
              <a:t>It meets </a:t>
            </a:r>
            <a:r>
              <a:rPr lang="en-GB" sz="2000" dirty="0"/>
              <a:t>the 80% reduction target for GHG emissions </a:t>
            </a:r>
            <a:r>
              <a:rPr lang="en-GB" sz="2000" dirty="0" smtClean="0"/>
              <a:t>by:</a:t>
            </a:r>
          </a:p>
          <a:p>
            <a:pPr lvl="1"/>
            <a:r>
              <a:rPr lang="en-GB" sz="1600" dirty="0" smtClean="0"/>
              <a:t> a relatively modest (overall 20%) </a:t>
            </a:r>
            <a:r>
              <a:rPr lang="en-GB" sz="1600" dirty="0"/>
              <a:t>reduction in </a:t>
            </a:r>
            <a:r>
              <a:rPr lang="en-GB" sz="1600" dirty="0" smtClean="0"/>
              <a:t>demand from end-users, (led by a 25% reduction in transport and 33% in industry) and </a:t>
            </a:r>
          </a:p>
          <a:p>
            <a:pPr lvl="1"/>
            <a:r>
              <a:rPr lang="en-GB" sz="1600" dirty="0" smtClean="0"/>
              <a:t>almost </a:t>
            </a:r>
            <a:r>
              <a:rPr lang="en-GB" sz="1600" dirty="0"/>
              <a:t>complete electrification of supply, using low carbon </a:t>
            </a:r>
            <a:r>
              <a:rPr lang="en-GB" sz="1600" dirty="0" smtClean="0"/>
              <a:t>generators , which leads to  a 71% increase in total electric demand, dominated by a six-fold increase for transport</a:t>
            </a:r>
          </a:p>
          <a:p>
            <a:r>
              <a:rPr lang="en-GB" sz="2000" dirty="0" smtClean="0"/>
              <a:t>It has a credible mixture </a:t>
            </a:r>
            <a:r>
              <a:rPr lang="en-GB" sz="2000" dirty="0"/>
              <a:t>of primary energy </a:t>
            </a:r>
            <a:r>
              <a:rPr lang="en-GB" sz="2000" dirty="0" smtClean="0"/>
              <a:t>sources </a:t>
            </a:r>
          </a:p>
          <a:p>
            <a:pPr lvl="1"/>
            <a:r>
              <a:rPr lang="en-GB" sz="1600" dirty="0" smtClean="0"/>
              <a:t> </a:t>
            </a:r>
            <a:r>
              <a:rPr lang="en-GB" sz="1600" dirty="0"/>
              <a:t>58% of Nuclear </a:t>
            </a:r>
            <a:r>
              <a:rPr lang="en-GB" sz="1600" dirty="0" smtClean="0"/>
              <a:t>energy – </a:t>
            </a:r>
            <a:r>
              <a:rPr lang="en-GB" sz="1600" dirty="0" err="1" smtClean="0"/>
              <a:t>ie</a:t>
            </a:r>
            <a:r>
              <a:rPr lang="en-GB" sz="1600" dirty="0" smtClean="0"/>
              <a:t> extending the UK’s current ‘new build’ programme up to 2050</a:t>
            </a:r>
            <a:endParaRPr lang="en-GB" sz="1600" dirty="0"/>
          </a:p>
          <a:p>
            <a:pPr lvl="1"/>
            <a:r>
              <a:rPr lang="en-GB" sz="1600" dirty="0"/>
              <a:t>21% of Fossil fuels  (oil 16%, gas 5%), with CCS in all fossil-fuelled power stations</a:t>
            </a:r>
          </a:p>
          <a:p>
            <a:pPr lvl="1"/>
            <a:r>
              <a:rPr lang="en-GB" sz="1600" dirty="0"/>
              <a:t>20% of Renewables (9% biofuels, 8% environmental heat, 2% wind, 1% solar)</a:t>
            </a:r>
          </a:p>
          <a:p>
            <a:r>
              <a:rPr lang="en-GB" sz="2000" dirty="0" smtClean="0"/>
              <a:t>It ensures </a:t>
            </a:r>
            <a:r>
              <a:rPr lang="en-GB" sz="2000" dirty="0"/>
              <a:t>a high level of achievability and </a:t>
            </a:r>
            <a:r>
              <a:rPr lang="en-GB" sz="2000" dirty="0" smtClean="0"/>
              <a:t>public acceptability by:</a:t>
            </a:r>
          </a:p>
          <a:p>
            <a:pPr lvl="1"/>
            <a:r>
              <a:rPr lang="en-GB" sz="1600" dirty="0" smtClean="0"/>
              <a:t>using </a:t>
            </a:r>
            <a:r>
              <a:rPr lang="en-GB" sz="1600" dirty="0"/>
              <a:t>proven 3</a:t>
            </a:r>
            <a:r>
              <a:rPr lang="en-GB" sz="1600" baseline="30000" dirty="0"/>
              <a:t>rd</a:t>
            </a:r>
            <a:r>
              <a:rPr lang="en-GB" sz="1600" dirty="0"/>
              <a:t>-generation NPPs, with replication of standard international designs, and re-creation of a strong UK capability in nuclear technology and manufacture</a:t>
            </a:r>
          </a:p>
          <a:p>
            <a:pPr lvl="1"/>
            <a:r>
              <a:rPr lang="en-GB" sz="1600" dirty="0" smtClean="0"/>
              <a:t>using </a:t>
            </a:r>
            <a:r>
              <a:rPr lang="en-GB" sz="1600" dirty="0"/>
              <a:t>CCS and renewables only in applications where they are strongly beneficial</a:t>
            </a:r>
          </a:p>
          <a:p>
            <a:pPr lvl="1"/>
            <a:r>
              <a:rPr lang="en-GB" sz="1600" dirty="0" smtClean="0"/>
              <a:t>emphasising </a:t>
            </a:r>
            <a:r>
              <a:rPr lang="en-GB" sz="1600" dirty="0"/>
              <a:t>safety, reliability, and compliance with </a:t>
            </a:r>
            <a:r>
              <a:rPr lang="en-GB" sz="1600" dirty="0" smtClean="0"/>
              <a:t>non-proliferation </a:t>
            </a:r>
            <a:r>
              <a:rPr lang="en-GB" sz="1600" dirty="0"/>
              <a:t>commitments</a:t>
            </a:r>
          </a:p>
          <a:p>
            <a:pPr lvl="1"/>
            <a:endParaRPr lang="en-GB" sz="1600" dirty="0" smtClean="0"/>
          </a:p>
          <a:p>
            <a:pPr lvl="1"/>
            <a:endParaRPr lang="en-GB" sz="1600" dirty="0"/>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DB8EE25D-A1B3-4977-ADA8-BD2763D2FB28}" type="slidenum">
              <a:rPr lang="en-GB" smtClean="0"/>
              <a:t>14</a:t>
            </a:fld>
            <a:endParaRPr lang="en-GB"/>
          </a:p>
        </p:txBody>
      </p:sp>
    </p:spTree>
    <p:extLst>
      <p:ext uri="{BB962C8B-B14F-4D97-AF65-F5344CB8AC3E}">
        <p14:creationId xmlns:p14="http://schemas.microsoft.com/office/powerpoint/2010/main" val="1502926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Nuclear Pathway</a:t>
            </a:r>
            <a:br>
              <a:rPr lang="en-US" dirty="0" smtClean="0"/>
            </a:br>
            <a:r>
              <a:rPr lang="en-US" dirty="0" smtClean="0"/>
              <a:t>Electricity Supply Breakdown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4359678"/>
              </p:ext>
            </p:extLst>
          </p:nvPr>
        </p:nvGraphicFramePr>
        <p:xfrm>
          <a:off x="457200" y="1600200"/>
          <a:ext cx="8229600" cy="4450080"/>
        </p:xfrm>
        <a:graphic>
          <a:graphicData uri="http://schemas.openxmlformats.org/drawingml/2006/table">
            <a:tbl>
              <a:tblPr firstRow="1" bandRow="1">
                <a:tableStyleId>{793D81CF-94F2-401A-BA57-92F5A7B2D0C5}</a:tableStyleId>
              </a:tblPr>
              <a:tblGrid>
                <a:gridCol w="2743200"/>
                <a:gridCol w="2743200"/>
                <a:gridCol w="2743200"/>
              </a:tblGrid>
              <a:tr h="370840">
                <a:tc>
                  <a:txBody>
                    <a:bodyPr/>
                    <a:lstStyle/>
                    <a:p>
                      <a:r>
                        <a:rPr lang="en-US" dirty="0" smtClean="0"/>
                        <a:t>Electricity Supply</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2050</a:t>
                      </a:r>
                      <a:endParaRPr lang="en-US" dirty="0"/>
                    </a:p>
                  </a:txBody>
                  <a:tcPr/>
                </a:tc>
              </a:tr>
              <a:tr h="370840">
                <a:tc>
                  <a:txBody>
                    <a:bodyPr/>
                    <a:lstStyle/>
                    <a:p>
                      <a:endParaRPr lang="en-US"/>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dirty="0" smtClean="0"/>
                        <a:t>Unabated Thermal</a:t>
                      </a:r>
                      <a:endParaRPr lang="en-US" dirty="0"/>
                    </a:p>
                  </a:txBody>
                  <a:tcPr/>
                </a:tc>
                <a:tc>
                  <a:txBody>
                    <a:bodyPr/>
                    <a:lstStyle/>
                    <a:p>
                      <a:pPr algn="ctr"/>
                      <a:r>
                        <a:rPr lang="en-US" dirty="0" smtClean="0"/>
                        <a:t>80.7</a:t>
                      </a:r>
                      <a:endParaRPr lang="en-US" dirty="0"/>
                    </a:p>
                  </a:txBody>
                  <a:tcPr/>
                </a:tc>
                <a:tc>
                  <a:txBody>
                    <a:bodyPr/>
                    <a:lstStyle/>
                    <a:p>
                      <a:pPr algn="ctr"/>
                      <a:r>
                        <a:rPr lang="en-US" dirty="0" smtClean="0"/>
                        <a:t>0.0</a:t>
                      </a:r>
                      <a:endParaRPr lang="en-US" dirty="0"/>
                    </a:p>
                  </a:txBody>
                  <a:tcPr/>
                </a:tc>
              </a:tr>
              <a:tr h="370840">
                <a:tc>
                  <a:txBody>
                    <a:bodyPr/>
                    <a:lstStyle/>
                    <a:p>
                      <a:r>
                        <a:rPr lang="en-US" dirty="0" smtClean="0"/>
                        <a:t>Nuclear Power</a:t>
                      </a:r>
                      <a:endParaRPr lang="en-US" dirty="0"/>
                    </a:p>
                  </a:txBody>
                  <a:tcPr/>
                </a:tc>
                <a:tc>
                  <a:txBody>
                    <a:bodyPr/>
                    <a:lstStyle/>
                    <a:p>
                      <a:pPr algn="ctr"/>
                      <a:r>
                        <a:rPr lang="en-US" dirty="0" smtClean="0"/>
                        <a:t>14.0</a:t>
                      </a:r>
                      <a:endParaRPr lang="en-US" dirty="0"/>
                    </a:p>
                  </a:txBody>
                  <a:tcPr/>
                </a:tc>
                <a:tc>
                  <a:txBody>
                    <a:bodyPr/>
                    <a:lstStyle/>
                    <a:p>
                      <a:pPr algn="ctr"/>
                      <a:r>
                        <a:rPr lang="en-US" dirty="0" smtClean="0">
                          <a:solidFill>
                            <a:srgbClr val="FF0000"/>
                          </a:solidFill>
                        </a:rPr>
                        <a:t>74.5</a:t>
                      </a:r>
                      <a:endParaRPr lang="en-US" dirty="0">
                        <a:solidFill>
                          <a:srgbClr val="FF0000"/>
                        </a:solidFill>
                      </a:endParaRPr>
                    </a:p>
                  </a:txBody>
                  <a:tcPr/>
                </a:tc>
              </a:tr>
              <a:tr h="370840">
                <a:tc>
                  <a:txBody>
                    <a:bodyPr/>
                    <a:lstStyle/>
                    <a:p>
                      <a:r>
                        <a:rPr lang="en-US" dirty="0" smtClean="0"/>
                        <a:t>CCS</a:t>
                      </a:r>
                      <a:endParaRPr lang="en-US" dirty="0"/>
                    </a:p>
                  </a:txBody>
                  <a:tcPr/>
                </a:tc>
                <a:tc>
                  <a:txBody>
                    <a:bodyPr/>
                    <a:lstStyle/>
                    <a:p>
                      <a:pPr algn="ctr"/>
                      <a:r>
                        <a:rPr lang="en-US" dirty="0" smtClean="0"/>
                        <a:t>0</a:t>
                      </a:r>
                      <a:endParaRPr lang="en-US" dirty="0"/>
                    </a:p>
                  </a:txBody>
                  <a:tcPr/>
                </a:tc>
                <a:tc>
                  <a:txBody>
                    <a:bodyPr/>
                    <a:lstStyle/>
                    <a:p>
                      <a:pPr algn="ctr"/>
                      <a:r>
                        <a:rPr lang="en-US" dirty="0" smtClean="0">
                          <a:solidFill>
                            <a:srgbClr val="FF0000"/>
                          </a:solidFill>
                        </a:rPr>
                        <a:t>17</a:t>
                      </a:r>
                      <a:endParaRPr lang="en-US" dirty="0">
                        <a:solidFill>
                          <a:srgbClr val="FF0000"/>
                        </a:solidFill>
                      </a:endParaRPr>
                    </a:p>
                  </a:txBody>
                  <a:tcPr/>
                </a:tc>
              </a:tr>
              <a:tr h="370840">
                <a:tc>
                  <a:txBody>
                    <a:bodyPr/>
                    <a:lstStyle/>
                    <a:p>
                      <a:r>
                        <a:rPr lang="en-US" dirty="0" smtClean="0"/>
                        <a:t>Off Shore Wind</a:t>
                      </a:r>
                      <a:endParaRPr lang="en-US" dirty="0"/>
                    </a:p>
                  </a:txBody>
                  <a:tcPr/>
                </a:tc>
                <a:tc>
                  <a:txBody>
                    <a:bodyPr/>
                    <a:lstStyle/>
                    <a:p>
                      <a:pPr algn="ctr"/>
                      <a:r>
                        <a:rPr lang="en-US" dirty="0" smtClean="0"/>
                        <a:t>1.1</a:t>
                      </a:r>
                      <a:endParaRPr lang="en-US" dirty="0"/>
                    </a:p>
                  </a:txBody>
                  <a:tcPr/>
                </a:tc>
                <a:tc>
                  <a:txBody>
                    <a:bodyPr/>
                    <a:lstStyle/>
                    <a:p>
                      <a:pPr algn="ctr"/>
                      <a:r>
                        <a:rPr lang="en-US" dirty="0" smtClean="0"/>
                        <a:t>6.2</a:t>
                      </a:r>
                      <a:endParaRPr lang="en-US" dirty="0"/>
                    </a:p>
                  </a:txBody>
                  <a:tcPr/>
                </a:tc>
              </a:tr>
              <a:tr h="370840">
                <a:tc>
                  <a:txBody>
                    <a:bodyPr/>
                    <a:lstStyle/>
                    <a:p>
                      <a:r>
                        <a:rPr lang="en-US" dirty="0" smtClean="0"/>
                        <a:t>On Shore Wind</a:t>
                      </a:r>
                      <a:endParaRPr lang="en-US" dirty="0"/>
                    </a:p>
                  </a:txBody>
                  <a:tcPr/>
                </a:tc>
                <a:tc>
                  <a:txBody>
                    <a:bodyPr/>
                    <a:lstStyle/>
                    <a:p>
                      <a:pPr algn="ctr"/>
                      <a:r>
                        <a:rPr lang="en-US" dirty="0" smtClean="0"/>
                        <a:t>2.9</a:t>
                      </a:r>
                      <a:endParaRPr lang="en-US" dirty="0"/>
                    </a:p>
                  </a:txBody>
                  <a:tcPr/>
                </a:tc>
                <a:tc>
                  <a:txBody>
                    <a:bodyPr/>
                    <a:lstStyle/>
                    <a:p>
                      <a:pPr algn="ctr"/>
                      <a:r>
                        <a:rPr lang="en-US" dirty="0" smtClean="0"/>
                        <a:t>1.4</a:t>
                      </a:r>
                      <a:endParaRPr lang="en-US" dirty="0"/>
                    </a:p>
                  </a:txBody>
                  <a:tcPr/>
                </a:tc>
              </a:tr>
              <a:tr h="370840">
                <a:tc>
                  <a:txBody>
                    <a:bodyPr/>
                    <a:lstStyle/>
                    <a:p>
                      <a:r>
                        <a:rPr lang="en-US" dirty="0" smtClean="0"/>
                        <a:t>Hydro</a:t>
                      </a:r>
                      <a:endParaRPr lang="en-US" dirty="0"/>
                    </a:p>
                  </a:txBody>
                  <a:tcPr/>
                </a:tc>
                <a:tc>
                  <a:txBody>
                    <a:bodyPr/>
                    <a:lstStyle/>
                    <a:p>
                      <a:pPr algn="ctr"/>
                      <a:r>
                        <a:rPr lang="en-US" dirty="0" smtClean="0"/>
                        <a:t>1.3</a:t>
                      </a:r>
                      <a:endParaRPr lang="en-US" dirty="0"/>
                    </a:p>
                  </a:txBody>
                  <a:tcPr/>
                </a:tc>
                <a:tc>
                  <a:txBody>
                    <a:bodyPr/>
                    <a:lstStyle/>
                    <a:p>
                      <a:pPr algn="ctr"/>
                      <a:r>
                        <a:rPr lang="en-US" dirty="0" smtClean="0"/>
                        <a:t>0.8</a:t>
                      </a:r>
                      <a:endParaRPr lang="en-US" dirty="0"/>
                    </a:p>
                  </a:txBody>
                  <a:tcPr/>
                </a:tc>
              </a:tr>
              <a:tr h="370840">
                <a:tc>
                  <a:txBody>
                    <a:bodyPr/>
                    <a:lstStyle/>
                    <a:p>
                      <a:r>
                        <a:rPr lang="en-US" dirty="0" smtClean="0"/>
                        <a:t>Tidal and Wave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Geothermal</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Solar PV</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b="1" dirty="0" smtClean="0"/>
                        <a:t>TOTAL</a:t>
                      </a:r>
                      <a:r>
                        <a:rPr lang="en-US" b="1" baseline="0" dirty="0" smtClean="0"/>
                        <a:t> SUPPLIED TO GRID</a:t>
                      </a:r>
                      <a:endParaRPr lang="en-US" b="1" dirty="0"/>
                    </a:p>
                  </a:txBody>
                  <a:tcPr/>
                </a:tc>
                <a:tc>
                  <a:txBody>
                    <a:bodyPr/>
                    <a:lstStyle/>
                    <a:p>
                      <a:pPr algn="ctr"/>
                      <a:r>
                        <a:rPr lang="en-US" b="1" dirty="0" smtClean="0"/>
                        <a:t>43.3</a:t>
                      </a:r>
                      <a:r>
                        <a:rPr lang="en-US" b="1" baseline="0" dirty="0" smtClean="0"/>
                        <a:t> GW </a:t>
                      </a:r>
                      <a:r>
                        <a:rPr lang="en-US" b="1" baseline="0" dirty="0" err="1" smtClean="0"/>
                        <a:t>av</a:t>
                      </a:r>
                      <a:endParaRPr lang="en-US" b="1" dirty="0"/>
                    </a:p>
                  </a:txBody>
                  <a:tcPr/>
                </a:tc>
                <a:tc>
                  <a:txBody>
                    <a:bodyPr/>
                    <a:lstStyle/>
                    <a:p>
                      <a:pPr algn="ctr"/>
                      <a:r>
                        <a:rPr lang="en-US" b="1" dirty="0" smtClean="0">
                          <a:solidFill>
                            <a:srgbClr val="FF0000"/>
                          </a:solidFill>
                        </a:rPr>
                        <a:t>86 </a:t>
                      </a:r>
                      <a:r>
                        <a:rPr lang="en-US" b="1" dirty="0" err="1" smtClean="0">
                          <a:solidFill>
                            <a:srgbClr val="FF0000"/>
                          </a:solidFill>
                        </a:rPr>
                        <a:t>GWav</a:t>
                      </a:r>
                      <a:endParaRPr lang="en-US" b="1" dirty="0">
                        <a:solidFill>
                          <a:srgbClr val="FF0000"/>
                        </a:solidFill>
                      </a:endParaRPr>
                    </a:p>
                  </a:txBody>
                  <a:tcPr/>
                </a:tc>
              </a:tr>
            </a:tbl>
          </a:graphicData>
        </a:graphic>
      </p:graphicFrame>
      <p:sp>
        <p:nvSpPr>
          <p:cNvPr id="5" name="TextBox 4"/>
          <p:cNvSpPr txBox="1"/>
          <p:nvPr/>
        </p:nvSpPr>
        <p:spPr>
          <a:xfrm>
            <a:off x="1331640" y="6192046"/>
            <a:ext cx="7355161" cy="369332"/>
          </a:xfrm>
          <a:prstGeom prst="rect">
            <a:avLst/>
          </a:prstGeom>
          <a:noFill/>
        </p:spPr>
        <p:txBody>
          <a:bodyPr wrap="square" rtlCol="0">
            <a:spAutoFit/>
          </a:bodyPr>
          <a:lstStyle/>
          <a:p>
            <a:r>
              <a:rPr lang="en-US" sz="900" b="1" dirty="0" smtClean="0"/>
              <a:t>Table 4.4            </a:t>
            </a:r>
            <a:r>
              <a:rPr lang="en-US" b="1" dirty="0" smtClean="0"/>
              <a:t>Cf. TOTAL ELECTRICITY DEMAND IN 2050 of   68.6 </a:t>
            </a:r>
            <a:r>
              <a:rPr lang="en-US" b="1" dirty="0" err="1" smtClean="0"/>
              <a:t>GWav</a:t>
            </a:r>
            <a:r>
              <a:rPr lang="en-US" b="1" dirty="0" smtClean="0"/>
              <a:t> </a:t>
            </a:r>
            <a:endParaRPr lang="en-US" b="1" dirty="0"/>
          </a:p>
        </p:txBody>
      </p:sp>
      <p:sp>
        <p:nvSpPr>
          <p:cNvPr id="3" name="Slide Number Placeholder 2"/>
          <p:cNvSpPr>
            <a:spLocks noGrp="1"/>
          </p:cNvSpPr>
          <p:nvPr>
            <p:ph type="sldNum" sz="quarter" idx="12"/>
          </p:nvPr>
        </p:nvSpPr>
        <p:spPr/>
        <p:txBody>
          <a:bodyPr/>
          <a:lstStyle/>
          <a:p>
            <a:fld id="{DB8EE25D-A1B3-4977-ADA8-BD2763D2FB28}" type="slidenum">
              <a:rPr lang="en-GB" smtClean="0"/>
              <a:t>15</a:t>
            </a:fld>
            <a:endParaRPr lang="en-GB" dirty="0"/>
          </a:p>
        </p:txBody>
      </p:sp>
    </p:spTree>
    <p:extLst>
      <p:ext uri="{BB962C8B-B14F-4D97-AF65-F5344CB8AC3E}">
        <p14:creationId xmlns:p14="http://schemas.microsoft.com/office/powerpoint/2010/main" val="2058872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NUCLEAR PATHWAY</a:t>
            </a:r>
            <a:br>
              <a:rPr lang="en-US" dirty="0" smtClean="0"/>
            </a:br>
            <a:r>
              <a:rPr lang="en-US" dirty="0" smtClean="0"/>
              <a:t>New Build</a:t>
            </a:r>
            <a:endParaRPr lang="en-US" dirty="0"/>
          </a:p>
        </p:txBody>
      </p:sp>
      <p:pic>
        <p:nvPicPr>
          <p:cNvPr id="4" name="Content Placeholder 3" descr="EPR OKL.jpg"/>
          <p:cNvPicPr>
            <a:picLocks noGrp="1" noChangeAspect="1"/>
          </p:cNvPicPr>
          <p:nvPr>
            <p:ph idx="1"/>
          </p:nvPr>
        </p:nvPicPr>
        <p:blipFill>
          <a:blip r:embed="rId2" cstate="print">
            <a:extLst>
              <a:ext uri="{28A0092B-C50C-407E-A947-70E740481C1C}">
                <a14:useLocalDpi xmlns:a14="http://schemas.microsoft.com/office/drawing/2010/main" val="0"/>
              </a:ext>
            </a:extLst>
          </a:blip>
          <a:srcRect l="7338" r="7338"/>
          <a:stretch>
            <a:fillRect/>
          </a:stretch>
        </p:blipFill>
        <p:spPr>
          <a:xfrm>
            <a:off x="457200" y="1600201"/>
            <a:ext cx="3864536" cy="2125346"/>
          </a:xfrm>
          <a:prstGeom prst="rect">
            <a:avLst/>
          </a:prstGeom>
        </p:spPr>
      </p:pic>
      <p:pic>
        <p:nvPicPr>
          <p:cNvPr id="5" name="Picture 4" descr="Lungme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524" y="3722216"/>
            <a:ext cx="3475029" cy="2606272"/>
          </a:xfrm>
          <a:prstGeom prst="rect">
            <a:avLst/>
          </a:prstGeom>
        </p:spPr>
      </p:pic>
      <p:sp>
        <p:nvSpPr>
          <p:cNvPr id="6" name="Rectangle 5"/>
          <p:cNvSpPr/>
          <p:nvPr/>
        </p:nvSpPr>
        <p:spPr>
          <a:xfrm>
            <a:off x="4903847" y="1911496"/>
            <a:ext cx="3686706" cy="1200329"/>
          </a:xfrm>
          <a:prstGeom prst="rect">
            <a:avLst/>
          </a:prstGeom>
        </p:spPr>
        <p:txBody>
          <a:bodyPr wrap="square">
            <a:spAutoFit/>
          </a:bodyPr>
          <a:lstStyle/>
          <a:p>
            <a:r>
              <a:rPr lang="en-US" dirty="0"/>
              <a:t>EPR Under Construction</a:t>
            </a:r>
          </a:p>
          <a:p>
            <a:r>
              <a:rPr lang="en-US" dirty="0" err="1"/>
              <a:t>Olkilouto</a:t>
            </a:r>
            <a:r>
              <a:rPr lang="en-US" dirty="0"/>
              <a:t>, Finland</a:t>
            </a:r>
          </a:p>
          <a:p>
            <a:endParaRPr lang="en-US" dirty="0"/>
          </a:p>
          <a:p>
            <a:r>
              <a:rPr lang="en-US" dirty="0"/>
              <a:t>2</a:t>
            </a:r>
            <a:r>
              <a:rPr lang="en-US" baseline="30000" dirty="0"/>
              <a:t>nd</a:t>
            </a:r>
            <a:r>
              <a:rPr lang="en-US" dirty="0"/>
              <a:t> under construction at </a:t>
            </a:r>
            <a:r>
              <a:rPr lang="en-US" dirty="0" err="1"/>
              <a:t>Flamanville</a:t>
            </a:r>
            <a:endParaRPr lang="en-US" dirty="0"/>
          </a:p>
        </p:txBody>
      </p:sp>
      <p:sp>
        <p:nvSpPr>
          <p:cNvPr id="7" name="TextBox 6"/>
          <p:cNvSpPr txBox="1"/>
          <p:nvPr/>
        </p:nvSpPr>
        <p:spPr>
          <a:xfrm>
            <a:off x="1619672" y="3933056"/>
            <a:ext cx="2822358" cy="1477328"/>
          </a:xfrm>
          <a:prstGeom prst="rect">
            <a:avLst/>
          </a:prstGeom>
          <a:noFill/>
        </p:spPr>
        <p:txBody>
          <a:bodyPr wrap="square" rtlCol="0">
            <a:spAutoFit/>
          </a:bodyPr>
          <a:lstStyle/>
          <a:p>
            <a:r>
              <a:rPr lang="en-US" dirty="0" smtClean="0"/>
              <a:t>ABWR under Construction</a:t>
            </a:r>
          </a:p>
          <a:p>
            <a:r>
              <a:rPr lang="en-US" dirty="0" err="1" smtClean="0"/>
              <a:t>Lungmen</a:t>
            </a:r>
            <a:r>
              <a:rPr lang="en-US" dirty="0" smtClean="0"/>
              <a:t>, Taiwan</a:t>
            </a:r>
          </a:p>
          <a:p>
            <a:endParaRPr lang="en-US" dirty="0"/>
          </a:p>
          <a:p>
            <a:r>
              <a:rPr lang="en-US" dirty="0" smtClean="0"/>
              <a:t>4 ABWR units in operation</a:t>
            </a:r>
          </a:p>
          <a:p>
            <a:r>
              <a:rPr lang="en-US" dirty="0" smtClean="0"/>
              <a:t>4 ABWR under construction</a:t>
            </a:r>
            <a:endParaRPr lang="en-US" dirty="0"/>
          </a:p>
        </p:txBody>
      </p:sp>
      <p:sp>
        <p:nvSpPr>
          <p:cNvPr id="3" name="Slide Number Placeholder 2"/>
          <p:cNvSpPr>
            <a:spLocks noGrp="1"/>
          </p:cNvSpPr>
          <p:nvPr>
            <p:ph type="sldNum" sz="quarter" idx="12"/>
          </p:nvPr>
        </p:nvSpPr>
        <p:spPr/>
        <p:txBody>
          <a:bodyPr/>
          <a:lstStyle/>
          <a:p>
            <a:fld id="{DB8EE25D-A1B3-4977-ADA8-BD2763D2FB28}" type="slidenum">
              <a:rPr lang="en-GB" smtClean="0"/>
              <a:t>16</a:t>
            </a:fld>
            <a:endParaRPr lang="en-GB"/>
          </a:p>
        </p:txBody>
      </p:sp>
      <p:sp>
        <p:nvSpPr>
          <p:cNvPr id="9" name="TextBox 8"/>
          <p:cNvSpPr txBox="1"/>
          <p:nvPr/>
        </p:nvSpPr>
        <p:spPr>
          <a:xfrm>
            <a:off x="323527" y="5444520"/>
            <a:ext cx="4752527" cy="1200329"/>
          </a:xfrm>
          <a:prstGeom prst="rect">
            <a:avLst/>
          </a:prstGeom>
          <a:noFill/>
        </p:spPr>
        <p:txBody>
          <a:bodyPr wrap="square" rtlCol="0">
            <a:spAutoFit/>
          </a:bodyPr>
          <a:lstStyle/>
          <a:p>
            <a:r>
              <a:rPr lang="en-GB" dirty="0" smtClean="0">
                <a:solidFill>
                  <a:srgbClr val="FF0000"/>
                </a:solidFill>
              </a:rPr>
              <a:t>The UK has now agreed with EDF to build 2 </a:t>
            </a:r>
            <a:r>
              <a:rPr lang="en-GB" dirty="0" smtClean="0">
                <a:solidFill>
                  <a:srgbClr val="FF0000"/>
                </a:solidFill>
              </a:rPr>
              <a:t>EPR </a:t>
            </a:r>
            <a:r>
              <a:rPr lang="en-GB" dirty="0" smtClean="0">
                <a:solidFill>
                  <a:srgbClr val="FF0000"/>
                </a:solidFill>
              </a:rPr>
              <a:t>units (!.6 </a:t>
            </a:r>
            <a:r>
              <a:rPr lang="en-GB" dirty="0" err="1" smtClean="0">
                <a:solidFill>
                  <a:srgbClr val="FF0000"/>
                </a:solidFill>
              </a:rPr>
              <a:t>GWe</a:t>
            </a:r>
            <a:r>
              <a:rPr lang="en-GB" dirty="0" smtClean="0">
                <a:solidFill>
                  <a:srgbClr val="FF0000"/>
                </a:solidFill>
              </a:rPr>
              <a:t> each) </a:t>
            </a:r>
            <a:r>
              <a:rPr lang="en-GB" dirty="0" smtClean="0">
                <a:solidFill>
                  <a:srgbClr val="FF0000"/>
                </a:solidFill>
              </a:rPr>
              <a:t>at </a:t>
            </a:r>
            <a:r>
              <a:rPr lang="en-GB" dirty="0" err="1" smtClean="0">
                <a:solidFill>
                  <a:srgbClr val="FF0000"/>
                </a:solidFill>
              </a:rPr>
              <a:t>Hinkley</a:t>
            </a:r>
            <a:r>
              <a:rPr lang="en-GB" dirty="0" smtClean="0">
                <a:solidFill>
                  <a:srgbClr val="FF0000"/>
                </a:solidFill>
              </a:rPr>
              <a:t> Point </a:t>
            </a:r>
            <a:r>
              <a:rPr lang="en-GB" dirty="0" smtClean="0">
                <a:solidFill>
                  <a:srgbClr val="FF0000"/>
                </a:solidFill>
              </a:rPr>
              <a:t>C. This is intended to the first plant of </a:t>
            </a:r>
            <a:r>
              <a:rPr lang="en-GB" dirty="0">
                <a:solidFill>
                  <a:srgbClr val="FF0000"/>
                </a:solidFill>
              </a:rPr>
              <a:t>the ‘new build</a:t>
            </a:r>
            <a:r>
              <a:rPr lang="en-GB" dirty="0" smtClean="0">
                <a:solidFill>
                  <a:srgbClr val="FF0000"/>
                </a:solidFill>
              </a:rPr>
              <a:t>’</a:t>
            </a:r>
          </a:p>
          <a:p>
            <a:r>
              <a:rPr lang="en-GB" dirty="0" smtClean="0">
                <a:solidFill>
                  <a:srgbClr val="FF0000"/>
                </a:solidFill>
              </a:rPr>
              <a:t>Programme, giving </a:t>
            </a:r>
            <a:r>
              <a:rPr lang="en-GB" dirty="0" smtClean="0">
                <a:solidFill>
                  <a:srgbClr val="FF0000"/>
                </a:solidFill>
              </a:rPr>
              <a:t>16 </a:t>
            </a:r>
            <a:r>
              <a:rPr lang="en-GB" dirty="0" err="1" smtClean="0">
                <a:solidFill>
                  <a:srgbClr val="FF0000"/>
                </a:solidFill>
              </a:rPr>
              <a:t>GWe</a:t>
            </a:r>
            <a:r>
              <a:rPr lang="en-GB" dirty="0" smtClean="0">
                <a:solidFill>
                  <a:srgbClr val="FF0000"/>
                </a:solidFill>
              </a:rPr>
              <a:t> </a:t>
            </a:r>
            <a:r>
              <a:rPr lang="en-GB" dirty="0" smtClean="0">
                <a:solidFill>
                  <a:srgbClr val="FF0000"/>
                </a:solidFill>
              </a:rPr>
              <a:t>from plants at 8 sites</a:t>
            </a:r>
            <a:endParaRPr lang="en-GB" dirty="0">
              <a:solidFill>
                <a:srgbClr val="FF0000"/>
              </a:solidFill>
            </a:endParaRPr>
          </a:p>
        </p:txBody>
      </p:sp>
    </p:spTree>
    <p:extLst>
      <p:ext uri="{BB962C8B-B14F-4D97-AF65-F5344CB8AC3E}">
        <p14:creationId xmlns:p14="http://schemas.microsoft.com/office/powerpoint/2010/main" val="719762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0"/>
            <a:ext cx="5040560" cy="6858000"/>
          </a:xfrm>
        </p:spPr>
      </p:pic>
      <p:sp>
        <p:nvSpPr>
          <p:cNvPr id="4" name="Slide Number Placeholder 3"/>
          <p:cNvSpPr>
            <a:spLocks noGrp="1"/>
          </p:cNvSpPr>
          <p:nvPr>
            <p:ph type="sldNum" sz="quarter" idx="12"/>
          </p:nvPr>
        </p:nvSpPr>
        <p:spPr/>
        <p:txBody>
          <a:bodyPr/>
          <a:lstStyle/>
          <a:p>
            <a:fld id="{DB8EE25D-A1B3-4977-ADA8-BD2763D2FB28}" type="slidenum">
              <a:rPr lang="en-GB" smtClean="0"/>
              <a:t>17</a:t>
            </a:fld>
            <a:endParaRPr lang="en-GB"/>
          </a:p>
        </p:txBody>
      </p:sp>
    </p:spTree>
    <p:extLst>
      <p:ext uri="{BB962C8B-B14F-4D97-AF65-F5344CB8AC3E}">
        <p14:creationId xmlns:p14="http://schemas.microsoft.com/office/powerpoint/2010/main" val="3194409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ormAutofit fontScale="90000"/>
          </a:bodyPr>
          <a:lstStyle/>
          <a:p>
            <a:r>
              <a:rPr lang="en-US" dirty="0" smtClean="0"/>
              <a:t>HIGH NUCLEAR PATHWAY</a:t>
            </a:r>
            <a:br>
              <a:rPr lang="en-US" dirty="0" smtClean="0"/>
            </a:br>
            <a:r>
              <a:rPr lang="en-US" sz="4000" dirty="0" smtClean="0"/>
              <a:t>Spent Fuel Management</a:t>
            </a:r>
            <a:endParaRPr lang="en-US" sz="4000" dirty="0"/>
          </a:p>
        </p:txBody>
      </p:sp>
      <p:sp>
        <p:nvSpPr>
          <p:cNvPr id="3" name="Content Placeholder 2"/>
          <p:cNvSpPr>
            <a:spLocks noGrp="1"/>
          </p:cNvSpPr>
          <p:nvPr>
            <p:ph idx="1"/>
          </p:nvPr>
        </p:nvSpPr>
        <p:spPr>
          <a:xfrm>
            <a:off x="420486" y="1340768"/>
            <a:ext cx="8399985" cy="5328592"/>
          </a:xfrm>
        </p:spPr>
        <p:txBody>
          <a:bodyPr>
            <a:normAutofit/>
          </a:bodyPr>
          <a:lstStyle/>
          <a:p>
            <a:pPr marL="0" indent="0">
              <a:buNone/>
            </a:pPr>
            <a:r>
              <a:rPr lang="en-US" sz="2800" dirty="0" smtClean="0"/>
              <a:t>Thermal reactor fuel has a useful life of 3 to 7 years.</a:t>
            </a:r>
          </a:p>
          <a:p>
            <a:pPr marL="0" indent="0">
              <a:buNone/>
            </a:pPr>
            <a:r>
              <a:rPr lang="en-US" sz="2800" dirty="0" smtClean="0"/>
              <a:t>After discharge from the reactor it is initially cooled under water in local storage ponds.</a:t>
            </a:r>
          </a:p>
          <a:p>
            <a:pPr marL="0" indent="0">
              <a:buNone/>
            </a:pPr>
            <a:r>
              <a:rPr lang="en-US" sz="2800" dirty="0" smtClean="0"/>
              <a:t>After 9 -12 months two alternative  management options can be considered, depending on fuel cycle </a:t>
            </a:r>
            <a:r>
              <a:rPr lang="en-US" sz="2800" dirty="0" smtClean="0"/>
              <a:t>chosen:</a:t>
            </a:r>
            <a:endParaRPr lang="en-US" sz="2800" dirty="0" smtClean="0"/>
          </a:p>
          <a:p>
            <a:r>
              <a:rPr lang="en-US" sz="2800" dirty="0" smtClean="0"/>
              <a:t>Open cycle -   spent fuel disposed of directly in a GDF</a:t>
            </a:r>
          </a:p>
          <a:p>
            <a:r>
              <a:rPr lang="en-US" sz="2800" dirty="0" smtClean="0"/>
              <a:t>Closed - spent fuel recycled to generate more energy</a:t>
            </a:r>
          </a:p>
          <a:p>
            <a:pPr marL="0" indent="0">
              <a:buNone/>
            </a:pPr>
            <a:r>
              <a:rPr lang="en-US" sz="2800" dirty="0" smtClean="0"/>
              <a:t>The infrastructure requirements are very different, and this choice requires careful planning from the outset</a:t>
            </a:r>
          </a:p>
          <a:p>
            <a:pPr marL="0" indent="0">
              <a:buNone/>
            </a:pPr>
            <a:endParaRPr lang="en-US" dirty="0"/>
          </a:p>
        </p:txBody>
      </p:sp>
      <p:sp>
        <p:nvSpPr>
          <p:cNvPr id="4" name="Slide Number Placeholder 3"/>
          <p:cNvSpPr>
            <a:spLocks noGrp="1"/>
          </p:cNvSpPr>
          <p:nvPr>
            <p:ph type="sldNum" sz="quarter" idx="12"/>
          </p:nvPr>
        </p:nvSpPr>
        <p:spPr/>
        <p:txBody>
          <a:bodyPr/>
          <a:lstStyle/>
          <a:p>
            <a:r>
              <a:rPr lang="en-GB" dirty="0" smtClean="0"/>
              <a:t>19</a:t>
            </a:r>
            <a:endParaRPr lang="en-GB" dirty="0"/>
          </a:p>
        </p:txBody>
      </p:sp>
    </p:spTree>
    <p:extLst>
      <p:ext uri="{BB962C8B-B14F-4D97-AF65-F5344CB8AC3E}">
        <p14:creationId xmlns:p14="http://schemas.microsoft.com/office/powerpoint/2010/main" val="735321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NUCLEAR PATHWAY</a:t>
            </a:r>
            <a:br>
              <a:rPr lang="en-US" dirty="0" smtClean="0"/>
            </a:br>
            <a:r>
              <a:rPr lang="en-US" sz="3600" dirty="0" smtClean="0"/>
              <a:t>Fuel Cycle options</a:t>
            </a:r>
            <a:endParaRPr lang="en-US" sz="36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t="49" b="49"/>
          <a:stretch>
            <a:fillRect/>
          </a:stretch>
        </p:blipFill>
        <p:spPr bwMode="auto">
          <a:xfrm>
            <a:off x="1004031" y="1600201"/>
            <a:ext cx="7092609" cy="3780352"/>
          </a:xfrm>
          <a:prstGeom prst="rect">
            <a:avLst/>
          </a:prstGeom>
          <a:noFill/>
        </p:spPr>
      </p:pic>
      <p:sp>
        <p:nvSpPr>
          <p:cNvPr id="5" name="TextBox 4"/>
          <p:cNvSpPr txBox="1"/>
          <p:nvPr/>
        </p:nvSpPr>
        <p:spPr>
          <a:xfrm>
            <a:off x="1270061" y="5414703"/>
            <a:ext cx="7055896" cy="1354217"/>
          </a:xfrm>
          <a:prstGeom prst="rect">
            <a:avLst/>
          </a:prstGeom>
          <a:noFill/>
        </p:spPr>
        <p:txBody>
          <a:bodyPr wrap="square" rtlCol="0">
            <a:spAutoFit/>
          </a:bodyPr>
          <a:lstStyle/>
          <a:p>
            <a:r>
              <a:rPr lang="en-US" b="1" dirty="0" smtClean="0"/>
              <a:t>SUSTAINABLE USE OF UK RESOURCES </a:t>
            </a:r>
          </a:p>
          <a:p>
            <a:r>
              <a:rPr lang="en-US" b="1" dirty="0" smtClean="0"/>
              <a:t>     </a:t>
            </a:r>
          </a:p>
          <a:p>
            <a:r>
              <a:rPr lang="en-GB" sz="1400" dirty="0" smtClean="0"/>
              <a:t>Source</a:t>
            </a:r>
            <a:r>
              <a:rPr lang="en-GB" sz="1400" dirty="0"/>
              <a:t>: US DOE Energy Information Administration </a:t>
            </a:r>
            <a:r>
              <a:rPr lang="en-GB" sz="1400" i="1" dirty="0"/>
              <a:t>International Energy Outlook 2004</a:t>
            </a:r>
            <a:r>
              <a:rPr lang="en-GB" sz="1400" dirty="0"/>
              <a:t>, DOE/EIA-0484(2004). Note: Gas and Oil include speculative reserves; Coal and Uranium do not.</a:t>
            </a:r>
          </a:p>
          <a:p>
            <a:r>
              <a:rPr lang="en-US" b="1" dirty="0" smtClean="0"/>
              <a:t>   </a:t>
            </a:r>
            <a:endParaRPr lang="en-US" b="1" dirty="0"/>
          </a:p>
        </p:txBody>
      </p:sp>
      <p:sp>
        <p:nvSpPr>
          <p:cNvPr id="3" name="Slide Number Placeholder 2"/>
          <p:cNvSpPr>
            <a:spLocks noGrp="1"/>
          </p:cNvSpPr>
          <p:nvPr>
            <p:ph type="sldNum" sz="quarter" idx="12"/>
          </p:nvPr>
        </p:nvSpPr>
        <p:spPr/>
        <p:txBody>
          <a:bodyPr/>
          <a:lstStyle/>
          <a:p>
            <a:fld id="{DB8EE25D-A1B3-4977-ADA8-BD2763D2FB28}" type="slidenum">
              <a:rPr lang="en-GB" smtClean="0"/>
              <a:t>19</a:t>
            </a:fld>
            <a:endParaRPr lang="en-GB"/>
          </a:p>
        </p:txBody>
      </p:sp>
    </p:spTree>
    <p:extLst>
      <p:ext uri="{BB962C8B-B14F-4D97-AF65-F5344CB8AC3E}">
        <p14:creationId xmlns:p14="http://schemas.microsoft.com/office/powerpoint/2010/main" val="357923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2304256"/>
          </a:xfrm>
        </p:spPr>
        <p:txBody>
          <a:bodyPr>
            <a:normAutofit fontScale="90000"/>
          </a:bodyPr>
          <a:lstStyle/>
          <a:p>
            <a:pPr>
              <a:lnSpc>
                <a:spcPct val="115000"/>
              </a:lnSpc>
              <a:spcAft>
                <a:spcPts val="1000"/>
              </a:spcAft>
            </a:pPr>
            <a:r>
              <a:rPr lang="en-GB" b="1" dirty="0" smtClean="0">
                <a:effectLst>
                  <a:outerShdw blurRad="63500" dist="50800" dir="13500000" sx="0" sy="0">
                    <a:srgbClr val="000000">
                      <a:alpha val="50000"/>
                    </a:srgbClr>
                  </a:outerShdw>
                </a:effectLst>
                <a:latin typeface="Times New Roman"/>
                <a:ea typeface="Calibri"/>
              </a:rPr>
              <a:t/>
            </a:r>
            <a:br>
              <a:rPr lang="en-GB" b="1" dirty="0" smtClean="0">
                <a:effectLst>
                  <a:outerShdw blurRad="63500" dist="50800" dir="13500000" sx="0" sy="0">
                    <a:srgbClr val="000000">
                      <a:alpha val="50000"/>
                    </a:srgbClr>
                  </a:outerShdw>
                </a:effectLst>
                <a:latin typeface="Times New Roman"/>
                <a:ea typeface="Calibri"/>
              </a:rPr>
            </a:br>
            <a:r>
              <a:rPr lang="en-GB" b="1" dirty="0" smtClean="0">
                <a:effectLst>
                  <a:outerShdw blurRad="63500" dist="50800" dir="13500000" sx="0" sy="0">
                    <a:srgbClr val="000000">
                      <a:alpha val="50000"/>
                    </a:srgbClr>
                  </a:outerShdw>
                </a:effectLst>
                <a:latin typeface="Times New Roman"/>
                <a:ea typeface="Calibri"/>
              </a:rPr>
              <a:t/>
            </a:r>
            <a:br>
              <a:rPr lang="en-GB" b="1" dirty="0" smtClean="0">
                <a:effectLst>
                  <a:outerShdw blurRad="63500" dist="50800" dir="13500000" sx="0" sy="0">
                    <a:srgbClr val="000000">
                      <a:alpha val="50000"/>
                    </a:srgbClr>
                  </a:outerShdw>
                </a:effectLst>
                <a:latin typeface="Times New Roman"/>
                <a:ea typeface="Calibri"/>
              </a:rPr>
            </a:br>
            <a:r>
              <a:rPr lang="en-GB" b="1" dirty="0">
                <a:effectLst>
                  <a:outerShdw blurRad="63500" dist="50800" dir="13500000" sx="0" sy="0">
                    <a:srgbClr val="000000">
                      <a:alpha val="50000"/>
                    </a:srgbClr>
                  </a:outerShdw>
                </a:effectLst>
                <a:latin typeface="Times New Roman"/>
                <a:ea typeface="Calibri"/>
              </a:rPr>
              <a:t/>
            </a:r>
            <a:br>
              <a:rPr lang="en-GB" b="1" dirty="0">
                <a:effectLst>
                  <a:outerShdw blurRad="63500" dist="50800" dir="13500000" sx="0" sy="0">
                    <a:srgbClr val="000000">
                      <a:alpha val="50000"/>
                    </a:srgbClr>
                  </a:outerShdw>
                </a:effectLst>
                <a:latin typeface="Times New Roman"/>
                <a:ea typeface="Calibri"/>
              </a:rPr>
            </a:br>
            <a:r>
              <a:rPr lang="en-GB" b="1" dirty="0" smtClean="0">
                <a:effectLst>
                  <a:outerShdw blurRad="63500" dist="50800" dir="13500000" sx="0" sy="0">
                    <a:srgbClr val="000000">
                      <a:alpha val="50000"/>
                    </a:srgbClr>
                  </a:outerShdw>
                </a:effectLst>
                <a:latin typeface="Times New Roman"/>
                <a:ea typeface="Calibri"/>
              </a:rPr>
              <a:t/>
            </a:r>
            <a:br>
              <a:rPr lang="en-GB" b="1" dirty="0" smtClean="0">
                <a:effectLst>
                  <a:outerShdw blurRad="63500" dist="50800" dir="13500000" sx="0" sy="0">
                    <a:srgbClr val="000000">
                      <a:alpha val="50000"/>
                    </a:srgbClr>
                  </a:outerShdw>
                </a:effectLst>
                <a:latin typeface="Times New Roman"/>
                <a:ea typeface="Calibri"/>
              </a:rPr>
            </a:br>
            <a:r>
              <a:rPr lang="en-GB" b="1" dirty="0" smtClean="0">
                <a:effectLst>
                  <a:outerShdw blurRad="63500" dist="50800" dir="13500000" sx="0" sy="0">
                    <a:srgbClr val="000000">
                      <a:alpha val="50000"/>
                    </a:srgbClr>
                  </a:outerShdw>
                </a:effectLst>
                <a:latin typeface="Times New Roman"/>
                <a:ea typeface="Calibri"/>
              </a:rPr>
              <a:t>Pathways </a:t>
            </a:r>
            <a:r>
              <a:rPr lang="en-GB" b="1" dirty="0">
                <a:effectLst>
                  <a:outerShdw blurRad="63500" dist="50800" dir="13500000" sx="0" sy="0">
                    <a:srgbClr val="000000">
                      <a:alpha val="50000"/>
                    </a:srgbClr>
                  </a:outerShdw>
                </a:effectLst>
                <a:latin typeface="Times New Roman"/>
                <a:ea typeface="Calibri"/>
              </a:rPr>
              <a:t>to 2050: a UK perspective on feasible energy policies</a:t>
            </a:r>
            <a:r>
              <a:rPr lang="en-GB" b="1" dirty="0" smtClean="0">
                <a:effectLst>
                  <a:outerShdw blurRad="63500" dist="50800" dir="13500000" sx="0" sy="0">
                    <a:srgbClr val="000000">
                      <a:alpha val="50000"/>
                    </a:srgbClr>
                  </a:outerShdw>
                </a:effectLst>
                <a:latin typeface="Times New Roman"/>
                <a:ea typeface="Calibri"/>
              </a:rPr>
              <a:t/>
            </a:r>
            <a:br>
              <a:rPr lang="en-GB" b="1" dirty="0" smtClean="0">
                <a:effectLst>
                  <a:outerShdw blurRad="63500" dist="50800" dir="13500000" sx="0" sy="0">
                    <a:srgbClr val="000000">
                      <a:alpha val="50000"/>
                    </a:srgbClr>
                  </a:outerShdw>
                </a:effectLst>
                <a:latin typeface="Times New Roman"/>
                <a:ea typeface="Calibri"/>
              </a:rPr>
            </a:br>
            <a:r>
              <a:rPr lang="en-GB" sz="2700" b="1" dirty="0" smtClean="0">
                <a:effectLst/>
                <a:latin typeface="Times New Roman"/>
                <a:ea typeface="Calibri"/>
              </a:rPr>
              <a:t>Report of a British </a:t>
            </a:r>
            <a:r>
              <a:rPr lang="en-GB" sz="2700" b="1" dirty="0" err="1" smtClean="0">
                <a:effectLst/>
                <a:latin typeface="Times New Roman"/>
                <a:ea typeface="Calibri"/>
              </a:rPr>
              <a:t>Pugwash</a:t>
            </a:r>
            <a:r>
              <a:rPr lang="en-GB" sz="2700" b="1" dirty="0" smtClean="0">
                <a:effectLst/>
                <a:latin typeface="Times New Roman"/>
                <a:ea typeface="Calibri"/>
              </a:rPr>
              <a:t> Working Group</a:t>
            </a:r>
            <a:r>
              <a:rPr lang="en-GB" sz="2700" dirty="0" smtClean="0">
                <a:effectLst/>
                <a:latin typeface="Times New Roman"/>
                <a:ea typeface="Calibri"/>
              </a:rPr>
              <a:t/>
            </a:r>
            <a:br>
              <a:rPr lang="en-GB" sz="2700" dirty="0" smtClean="0">
                <a:effectLst/>
                <a:latin typeface="Times New Roman"/>
                <a:ea typeface="Calibri"/>
              </a:rPr>
            </a:br>
            <a:r>
              <a:rPr lang="en-GB" sz="3200" dirty="0" smtClean="0">
                <a:effectLst/>
                <a:latin typeface="Times New Roman"/>
                <a:ea typeface="Calibri"/>
              </a:rPr>
              <a:t/>
            </a:r>
            <a:br>
              <a:rPr lang="en-GB" sz="3200" dirty="0" smtClean="0">
                <a:effectLst/>
                <a:latin typeface="Times New Roman"/>
                <a:ea typeface="Calibri"/>
              </a:rPr>
            </a:br>
            <a:r>
              <a:rPr lang="en-GB" sz="3200" dirty="0" smtClean="0">
                <a:effectLst/>
                <a:latin typeface="Times New Roman"/>
                <a:ea typeface="Calibri"/>
              </a:rPr>
              <a:t/>
            </a:r>
            <a:br>
              <a:rPr lang="en-GB" sz="3200" dirty="0" smtClean="0">
                <a:effectLst/>
                <a:latin typeface="Times New Roman"/>
                <a:ea typeface="Calibri"/>
              </a:rPr>
            </a:br>
            <a:r>
              <a:rPr lang="en-GB" b="1" dirty="0">
                <a:effectLst>
                  <a:outerShdw blurRad="63500" dist="50800" dir="13500000" sx="0" sy="0">
                    <a:srgbClr val="000000">
                      <a:alpha val="50000"/>
                    </a:srgbClr>
                  </a:outerShdw>
                </a:effectLst>
                <a:latin typeface="Times New Roman"/>
                <a:ea typeface="Calibri"/>
              </a:rPr>
              <a:t/>
            </a:r>
            <a:br>
              <a:rPr lang="en-GB" b="1" dirty="0">
                <a:effectLst>
                  <a:outerShdw blurRad="63500" dist="50800" dir="13500000" sx="0" sy="0">
                    <a:srgbClr val="000000">
                      <a:alpha val="50000"/>
                    </a:srgbClr>
                  </a:outerShdw>
                </a:effectLst>
                <a:latin typeface="Times New Roman"/>
                <a:ea typeface="Calibri"/>
              </a:rPr>
            </a:br>
            <a:r>
              <a:rPr lang="en-GB" sz="2400" dirty="0" smtClean="0">
                <a:effectLst/>
                <a:latin typeface="Times New Roman"/>
                <a:ea typeface="Calibri"/>
              </a:rPr>
              <a:t/>
            </a:r>
            <a:br>
              <a:rPr lang="en-GB" sz="2400" dirty="0" smtClean="0">
                <a:effectLst/>
                <a:latin typeface="Times New Roman"/>
                <a:ea typeface="Calibri"/>
              </a:rPr>
            </a:br>
            <a:endParaRPr lang="en-GB" dirty="0"/>
          </a:p>
        </p:txBody>
      </p:sp>
      <p:sp>
        <p:nvSpPr>
          <p:cNvPr id="3" name="Content Placeholder 2"/>
          <p:cNvSpPr>
            <a:spLocks noGrp="1"/>
          </p:cNvSpPr>
          <p:nvPr>
            <p:ph idx="1"/>
          </p:nvPr>
        </p:nvSpPr>
        <p:spPr>
          <a:xfrm>
            <a:off x="467544" y="2420888"/>
            <a:ext cx="8229600" cy="3528392"/>
          </a:xfrm>
        </p:spPr>
        <p:txBody>
          <a:bodyPr>
            <a:normAutofit fontScale="77500" lnSpcReduction="20000"/>
          </a:bodyPr>
          <a:lstStyle/>
          <a:p>
            <a:pPr marL="0" indent="0" algn="ctr">
              <a:buNone/>
            </a:pPr>
            <a:r>
              <a:rPr lang="en-GB" b="1" dirty="0" smtClean="0"/>
              <a:t>Presentation</a:t>
            </a:r>
            <a:r>
              <a:rPr lang="en-GB" dirty="0" smtClean="0"/>
              <a:t> </a:t>
            </a:r>
            <a:r>
              <a:rPr lang="en-GB" b="1" dirty="0" smtClean="0"/>
              <a:t>to </a:t>
            </a:r>
            <a:r>
              <a:rPr lang="en-GB" b="1" dirty="0"/>
              <a:t>the European Energy Conference</a:t>
            </a:r>
            <a:endParaRPr lang="en-GB" b="1" dirty="0" smtClean="0"/>
          </a:p>
          <a:p>
            <a:pPr marL="0" indent="0" algn="ctr">
              <a:buNone/>
            </a:pPr>
            <a:r>
              <a:rPr lang="en-GB" b="1" dirty="0"/>
              <a:t>i</a:t>
            </a:r>
            <a:r>
              <a:rPr lang="en-GB" b="1" dirty="0" smtClean="0"/>
              <a:t>n Budapest on 29 November 2013 by:</a:t>
            </a:r>
          </a:p>
          <a:p>
            <a:pPr marL="0" indent="0" algn="ctr">
              <a:buNone/>
            </a:pPr>
            <a:endParaRPr lang="en-GB" b="1" dirty="0"/>
          </a:p>
          <a:p>
            <a:pPr marL="0" indent="0">
              <a:buNone/>
            </a:pPr>
            <a:r>
              <a:rPr lang="en-GB" b="1" dirty="0" smtClean="0"/>
              <a:t>Dr Christopher Watson</a:t>
            </a:r>
            <a:r>
              <a:rPr lang="en-GB" dirty="0" smtClean="0"/>
              <a:t> – convenor </a:t>
            </a:r>
            <a:r>
              <a:rPr lang="en-GB" dirty="0"/>
              <a:t>and general </a:t>
            </a:r>
            <a:r>
              <a:rPr lang="en-GB" dirty="0" smtClean="0"/>
              <a:t>editor of the British </a:t>
            </a:r>
            <a:r>
              <a:rPr lang="en-GB" dirty="0" err="1" smtClean="0"/>
              <a:t>Pugwash</a:t>
            </a:r>
            <a:r>
              <a:rPr lang="en-GB" dirty="0" smtClean="0"/>
              <a:t> Working Group</a:t>
            </a:r>
            <a:r>
              <a:rPr lang="en-GB" dirty="0"/>
              <a:t> </a:t>
            </a:r>
            <a:r>
              <a:rPr lang="en-GB" dirty="0" smtClean="0"/>
              <a:t>on ‘Pathways to 2050’ </a:t>
            </a:r>
          </a:p>
          <a:p>
            <a:pPr marL="0" indent="0">
              <a:buNone/>
            </a:pPr>
            <a:r>
              <a:rPr lang="en-GB" b="1" dirty="0" smtClean="0"/>
              <a:t>Dr Christine Brown – </a:t>
            </a:r>
            <a:r>
              <a:rPr lang="en-GB" dirty="0" smtClean="0"/>
              <a:t>champion of the ‘High </a:t>
            </a:r>
            <a:r>
              <a:rPr lang="en-GB" dirty="0"/>
              <a:t>Nuclear’ Pathway</a:t>
            </a:r>
          </a:p>
          <a:p>
            <a:pPr marL="0" indent="0">
              <a:buNone/>
            </a:pPr>
            <a:r>
              <a:rPr lang="en-GB" b="1" dirty="0"/>
              <a:t>Prof Dave Elliott</a:t>
            </a:r>
            <a:r>
              <a:rPr lang="en-GB" dirty="0"/>
              <a:t> </a:t>
            </a:r>
            <a:r>
              <a:rPr lang="en-GB" dirty="0" smtClean="0"/>
              <a:t>and </a:t>
            </a:r>
            <a:r>
              <a:rPr lang="en-GB" b="1" dirty="0" smtClean="0"/>
              <a:t>Dr </a:t>
            </a:r>
            <a:r>
              <a:rPr lang="en-GB" b="1" dirty="0"/>
              <a:t>David </a:t>
            </a:r>
            <a:r>
              <a:rPr lang="en-GB" b="1" dirty="0" smtClean="0"/>
              <a:t>Finney </a:t>
            </a:r>
            <a:r>
              <a:rPr lang="en-GB" dirty="0" smtClean="0"/>
              <a:t>– champions </a:t>
            </a:r>
            <a:r>
              <a:rPr lang="en-GB" dirty="0"/>
              <a:t>of the ‘High Renewables’ Pathway</a:t>
            </a:r>
          </a:p>
          <a:p>
            <a:pPr marL="0" indent="0">
              <a:buNone/>
            </a:pPr>
            <a:r>
              <a:rPr lang="en-GB" b="1" dirty="0"/>
              <a:t>Dr Ian </a:t>
            </a:r>
            <a:r>
              <a:rPr lang="en-GB" b="1" dirty="0" err="1"/>
              <a:t>Crossland</a:t>
            </a:r>
            <a:r>
              <a:rPr lang="en-GB" dirty="0"/>
              <a:t> – champion of the ‘Intermediate’ </a:t>
            </a:r>
            <a:r>
              <a:rPr lang="en-GB" dirty="0" smtClean="0"/>
              <a:t>Pathway</a:t>
            </a:r>
          </a:p>
          <a:p>
            <a:endParaRPr lang="en-GB"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79512" y="6165304"/>
            <a:ext cx="2316610" cy="588981"/>
          </a:xfrm>
          <a:prstGeom prst="rect">
            <a:avLst/>
          </a:prstGeom>
          <a:ln w="19050">
            <a:no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DB8EE25D-A1B3-4977-ADA8-BD2763D2FB28}" type="slidenum">
              <a:rPr lang="en-GB" smtClean="0"/>
              <a:t>2</a:t>
            </a:fld>
            <a:endParaRPr lang="en-GB"/>
          </a:p>
        </p:txBody>
      </p:sp>
    </p:spTree>
    <p:extLst>
      <p:ext uri="{BB962C8B-B14F-4D97-AF65-F5344CB8AC3E}">
        <p14:creationId xmlns:p14="http://schemas.microsoft.com/office/powerpoint/2010/main" val="74260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NUCLEAR PATHWAY</a:t>
            </a:r>
            <a:br>
              <a:rPr lang="en-US" dirty="0" smtClean="0"/>
            </a:br>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Delivers energy security with the required 80% reduction in Greenhouse gas emissions by 2050</a:t>
            </a:r>
          </a:p>
          <a:p>
            <a:r>
              <a:rPr lang="en-US" sz="2400" dirty="0" smtClean="0"/>
              <a:t>The clock is ticking fast – UK needs to act now</a:t>
            </a:r>
          </a:p>
          <a:p>
            <a:r>
              <a:rPr lang="en-US" sz="2400" dirty="0" smtClean="0"/>
              <a:t>Nuclear power has the potential to ensure energy security for many years beyond 2050, but it requires proper management of the spent fuel</a:t>
            </a:r>
          </a:p>
          <a:p>
            <a:r>
              <a:rPr lang="en-US" sz="2400" dirty="0" smtClean="0"/>
              <a:t>Requires 27 3GWe reactors to be built within the next 40 years – history supports such a build rate</a:t>
            </a:r>
          </a:p>
          <a:p>
            <a:r>
              <a:rPr lang="en-US" sz="2400" dirty="0" smtClean="0"/>
              <a:t>The technology exists and is tried and tested</a:t>
            </a:r>
          </a:p>
          <a:p>
            <a:endParaRPr lang="en-US" sz="2400" dirty="0"/>
          </a:p>
          <a:p>
            <a:pPr marL="0" indent="0">
              <a:buNone/>
            </a:pPr>
            <a:r>
              <a:rPr lang="en-US" sz="2400" dirty="0" smtClean="0"/>
              <a:t>Can we afford to ignore this clean, secure source?</a:t>
            </a:r>
          </a:p>
          <a:p>
            <a:endParaRPr lang="en-US" dirty="0"/>
          </a:p>
        </p:txBody>
      </p:sp>
      <p:sp>
        <p:nvSpPr>
          <p:cNvPr id="4" name="Slide Number Placeholder 3"/>
          <p:cNvSpPr>
            <a:spLocks noGrp="1"/>
          </p:cNvSpPr>
          <p:nvPr>
            <p:ph type="sldNum" sz="quarter" idx="12"/>
          </p:nvPr>
        </p:nvSpPr>
        <p:spPr/>
        <p:txBody>
          <a:bodyPr/>
          <a:lstStyle/>
          <a:p>
            <a:fld id="{DB8EE25D-A1B3-4977-ADA8-BD2763D2FB28}" type="slidenum">
              <a:rPr lang="en-GB" smtClean="0"/>
              <a:t>20</a:t>
            </a:fld>
            <a:endParaRPr lang="en-GB"/>
          </a:p>
        </p:txBody>
      </p:sp>
    </p:spTree>
    <p:extLst>
      <p:ext uri="{BB962C8B-B14F-4D97-AF65-F5344CB8AC3E}">
        <p14:creationId xmlns:p14="http://schemas.microsoft.com/office/powerpoint/2010/main" val="907405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High Renewables </a:t>
            </a:r>
            <a:r>
              <a:rPr lang="en-GB" b="1" dirty="0"/>
              <a:t>Pathway</a:t>
            </a:r>
            <a:br>
              <a:rPr lang="en-GB" b="1" dirty="0"/>
            </a:br>
            <a:r>
              <a:rPr lang="en-GB" sz="2200" dirty="0"/>
              <a:t>Developed by </a:t>
            </a:r>
            <a:r>
              <a:rPr lang="en-GB" sz="2200" dirty="0" smtClean="0"/>
              <a:t>Dave Elliott and David Finney, </a:t>
            </a:r>
            <a:r>
              <a:rPr lang="en-GB" sz="2200" dirty="0"/>
              <a:t>our High </a:t>
            </a:r>
            <a:r>
              <a:rPr lang="en-GB" sz="2200" dirty="0" smtClean="0"/>
              <a:t>Renewables champions</a:t>
            </a:r>
            <a:endParaRPr lang="en-GB" sz="2200" dirty="0"/>
          </a:p>
        </p:txBody>
      </p:sp>
      <p:sp>
        <p:nvSpPr>
          <p:cNvPr id="3" name="Content Placeholder 2"/>
          <p:cNvSpPr>
            <a:spLocks noGrp="1"/>
          </p:cNvSpPr>
          <p:nvPr>
            <p:ph idx="1"/>
          </p:nvPr>
        </p:nvSpPr>
        <p:spPr>
          <a:xfrm>
            <a:off x="323528" y="1600200"/>
            <a:ext cx="8640960" cy="4525963"/>
          </a:xfrm>
        </p:spPr>
        <p:txBody>
          <a:bodyPr>
            <a:normAutofit fontScale="92500"/>
          </a:bodyPr>
          <a:lstStyle/>
          <a:p>
            <a:r>
              <a:rPr lang="en-US" sz="2200" dirty="0" smtClean="0"/>
              <a:t>The UK has an exceptionally large potential renewable energy resource, which </a:t>
            </a:r>
            <a:r>
              <a:rPr lang="en-US" sz="2200" dirty="0"/>
              <a:t>has recently been estimated </a:t>
            </a:r>
            <a:r>
              <a:rPr lang="en-US" sz="2200" dirty="0">
                <a:solidFill>
                  <a:srgbClr val="FF0000"/>
                </a:solidFill>
              </a:rPr>
              <a:t>at 256 </a:t>
            </a:r>
            <a:r>
              <a:rPr lang="en-US" sz="2200" dirty="0" err="1">
                <a:solidFill>
                  <a:srgbClr val="FF0000"/>
                </a:solidFill>
              </a:rPr>
              <a:t>GWav</a:t>
            </a:r>
            <a:r>
              <a:rPr lang="en-US" sz="2200" dirty="0">
                <a:solidFill>
                  <a:srgbClr val="FF0000"/>
                </a:solidFill>
              </a:rPr>
              <a:t> </a:t>
            </a:r>
            <a:r>
              <a:rPr lang="en-US" sz="2200" dirty="0"/>
              <a:t>(Marine 197 </a:t>
            </a:r>
            <a:r>
              <a:rPr lang="en-US" sz="2200" dirty="0" err="1"/>
              <a:t>GWav</a:t>
            </a:r>
            <a:r>
              <a:rPr lang="en-US" sz="2200" dirty="0"/>
              <a:t>, Land-based 59 </a:t>
            </a:r>
            <a:r>
              <a:rPr lang="en-US" sz="2200" dirty="0" err="1"/>
              <a:t>GWav</a:t>
            </a:r>
            <a:r>
              <a:rPr lang="en-US" sz="2200" dirty="0"/>
              <a:t>) </a:t>
            </a:r>
            <a:r>
              <a:rPr lang="en-US" sz="2200" dirty="0" smtClean="0"/>
              <a:t>.</a:t>
            </a:r>
          </a:p>
          <a:p>
            <a:r>
              <a:rPr lang="en-US" sz="2200" dirty="0" smtClean="0"/>
              <a:t>It is not easy to define </a:t>
            </a:r>
            <a:r>
              <a:rPr lang="en-GB" sz="2200" dirty="0" smtClean="0"/>
              <a:t> a single high renewables pathway for the UK now, because of the enormous </a:t>
            </a:r>
            <a:r>
              <a:rPr lang="en-GB" sz="2200" dirty="0" smtClean="0">
                <a:solidFill>
                  <a:srgbClr val="FF0000"/>
                </a:solidFill>
              </a:rPr>
              <a:t>range of possible technologies </a:t>
            </a:r>
            <a:r>
              <a:rPr lang="en-GB" sz="2200" dirty="0" smtClean="0"/>
              <a:t>at various stages in development in the UK and elsewhere.</a:t>
            </a:r>
          </a:p>
          <a:p>
            <a:r>
              <a:rPr lang="en-GB" sz="2200" dirty="0" smtClean="0">
                <a:solidFill>
                  <a:srgbClr val="FF0000"/>
                </a:solidFill>
              </a:rPr>
              <a:t>Candidates</a:t>
            </a:r>
            <a:r>
              <a:rPr lang="en-GB" sz="2200" dirty="0" smtClean="0"/>
              <a:t> include Wind, Wave, Hydro, Tidal, Solar, Biomass and Geothermal.</a:t>
            </a:r>
          </a:p>
          <a:p>
            <a:r>
              <a:rPr lang="en-GB" sz="2200" dirty="0" smtClean="0"/>
              <a:t>A number of countries are moving towards the goal of 100% renewables. Some 8 EU countries have decided not to pursue the nuclear option further.</a:t>
            </a:r>
          </a:p>
          <a:p>
            <a:r>
              <a:rPr lang="en-GB" sz="2200" dirty="0" smtClean="0"/>
              <a:t>However: most of the renewable alternatives </a:t>
            </a:r>
            <a:r>
              <a:rPr lang="en-GB" sz="2200" dirty="0" smtClean="0">
                <a:solidFill>
                  <a:srgbClr val="FF0000"/>
                </a:solidFill>
              </a:rPr>
              <a:t>currently fall short </a:t>
            </a:r>
            <a:r>
              <a:rPr lang="en-GB" sz="2200" dirty="0" smtClean="0"/>
              <a:t>of </a:t>
            </a:r>
            <a:r>
              <a:rPr lang="en-GB" sz="2200" dirty="0" smtClean="0"/>
              <a:t>the </a:t>
            </a:r>
            <a:r>
              <a:rPr lang="en-GB" sz="2200" dirty="0" err="1" smtClean="0"/>
              <a:t>Pugwash</a:t>
            </a:r>
            <a:r>
              <a:rPr lang="en-GB" sz="2200" dirty="0" smtClean="0"/>
              <a:t> project </a:t>
            </a:r>
            <a:r>
              <a:rPr lang="en-GB" sz="2200" dirty="0" smtClean="0"/>
              <a:t>criteria that :</a:t>
            </a:r>
          </a:p>
          <a:p>
            <a:pPr lvl="1"/>
            <a:r>
              <a:rPr lang="en-GB" sz="1800" dirty="0"/>
              <a:t>t</a:t>
            </a:r>
            <a:r>
              <a:rPr lang="en-GB" sz="1800" dirty="0" smtClean="0"/>
              <a:t>hey should have already </a:t>
            </a:r>
            <a:r>
              <a:rPr lang="en-GB" sz="1800" dirty="0"/>
              <a:t>reached commercial maturity, or </a:t>
            </a:r>
          </a:p>
          <a:p>
            <a:pPr lvl="1"/>
            <a:r>
              <a:rPr lang="en-GB" sz="1800" dirty="0" smtClean="0"/>
              <a:t>can </a:t>
            </a:r>
            <a:r>
              <a:rPr lang="en-GB" sz="1800" dirty="0"/>
              <a:t>be expected to do so in time to be rolled out as planned  by 2050. </a:t>
            </a:r>
          </a:p>
          <a:p>
            <a:pPr marL="0" indent="0">
              <a:buNone/>
            </a:pPr>
            <a:endParaRPr lang="en-GB" sz="2200" dirty="0" smtClean="0"/>
          </a:p>
          <a:p>
            <a:pPr marL="0" indent="0">
              <a:buNone/>
            </a:pPr>
            <a:endParaRPr lang="en-GB" sz="2200" dirty="0"/>
          </a:p>
        </p:txBody>
      </p:sp>
      <p:sp>
        <p:nvSpPr>
          <p:cNvPr id="4" name="Slide Number Placeholder 3"/>
          <p:cNvSpPr>
            <a:spLocks noGrp="1"/>
          </p:cNvSpPr>
          <p:nvPr>
            <p:ph type="sldNum" sz="quarter" idx="12"/>
          </p:nvPr>
        </p:nvSpPr>
        <p:spPr/>
        <p:txBody>
          <a:bodyPr/>
          <a:lstStyle/>
          <a:p>
            <a:fld id="{DB8EE25D-A1B3-4977-ADA8-BD2763D2FB28}" type="slidenum">
              <a:rPr lang="en-GB" smtClean="0"/>
              <a:t>21</a:t>
            </a:fld>
            <a:endParaRPr lang="en-GB"/>
          </a:p>
        </p:txBody>
      </p:sp>
    </p:spTree>
    <p:extLst>
      <p:ext uri="{BB962C8B-B14F-4D97-AF65-F5344CB8AC3E}">
        <p14:creationId xmlns:p14="http://schemas.microsoft.com/office/powerpoint/2010/main" val="136632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188640"/>
            <a:ext cx="8352928" cy="864096"/>
          </a:xfrm>
        </p:spPr>
        <p:txBody>
          <a:bodyPr>
            <a:normAutofit fontScale="90000"/>
          </a:bodyPr>
          <a:lstStyle/>
          <a:p>
            <a:pPr>
              <a:defRPr/>
            </a:pPr>
            <a:r>
              <a:rPr lang="en-US" sz="1200" dirty="0" smtClean="0">
                <a:latin typeface="Arial" charset="0"/>
              </a:rPr>
              <a:t/>
            </a:r>
            <a:br>
              <a:rPr lang="en-US" sz="1200" dirty="0" smtClean="0">
                <a:latin typeface="Arial" charset="0"/>
              </a:rPr>
            </a:br>
            <a:r>
              <a:rPr lang="en-US" sz="1200" dirty="0" smtClean="0">
                <a:latin typeface="Arial" charset="0"/>
              </a:rPr>
              <a:t>               </a:t>
            </a:r>
            <a:br>
              <a:rPr lang="en-US" sz="1200" dirty="0" smtClean="0">
                <a:latin typeface="Arial" charset="0"/>
              </a:rPr>
            </a:br>
            <a:r>
              <a:rPr lang="en-US" sz="3100" b="1" dirty="0" smtClean="0">
                <a:latin typeface="Arial" charset="0"/>
              </a:rPr>
              <a:t>Total energy </a:t>
            </a:r>
            <a:r>
              <a:rPr lang="en-US" sz="3100" dirty="0" smtClean="0">
                <a:latin typeface="Arial" charset="0"/>
              </a:rPr>
              <a:t>supply in our chosen</a:t>
            </a:r>
            <a:br>
              <a:rPr lang="en-US" sz="3100" dirty="0" smtClean="0">
                <a:latin typeface="Arial" charset="0"/>
              </a:rPr>
            </a:br>
            <a:r>
              <a:rPr lang="en-US" sz="3100" dirty="0" smtClean="0">
                <a:latin typeface="Arial" charset="0"/>
              </a:rPr>
              <a:t>High Renewables Pathway for 2050</a:t>
            </a:r>
            <a:br>
              <a:rPr lang="en-US" sz="3100" dirty="0" smtClean="0">
                <a:latin typeface="Arial" charset="0"/>
              </a:rPr>
            </a:br>
            <a:r>
              <a:rPr lang="en-US" sz="4300" dirty="0" smtClean="0">
                <a:latin typeface="Arial" charset="0"/>
              </a:rPr>
              <a:t>	</a:t>
            </a:r>
            <a:endParaRPr lang="en-US" dirty="0" smtClean="0"/>
          </a:p>
        </p:txBody>
      </p:sp>
      <p:sp>
        <p:nvSpPr>
          <p:cNvPr id="6147" name="Rectangle 3"/>
          <p:cNvSpPr>
            <a:spLocks noGrp="1" noChangeArrowheads="1"/>
          </p:cNvSpPr>
          <p:nvPr>
            <p:ph type="body" idx="1"/>
          </p:nvPr>
        </p:nvSpPr>
        <p:spPr>
          <a:xfrm>
            <a:off x="0" y="1196752"/>
            <a:ext cx="8748464" cy="5472608"/>
          </a:xfrm>
        </p:spPr>
        <p:txBody>
          <a:bodyPr>
            <a:normAutofit fontScale="92500" lnSpcReduction="20000"/>
          </a:bodyPr>
          <a:lstStyle/>
          <a:p>
            <a:pPr lvl="2">
              <a:lnSpc>
                <a:spcPct val="90000"/>
              </a:lnSpc>
              <a:buFontTx/>
              <a:buNone/>
            </a:pPr>
            <a:r>
              <a:rPr lang="en-GB" sz="2000" b="1" dirty="0" smtClean="0">
                <a:latin typeface="Times New Roman" charset="0"/>
              </a:rPr>
              <a:t>Energy source	Installed Capacity  Output          Comment   </a:t>
            </a:r>
          </a:p>
          <a:p>
            <a:pPr lvl="2">
              <a:lnSpc>
                <a:spcPct val="90000"/>
              </a:lnSpc>
              <a:buFontTx/>
              <a:buNone/>
            </a:pPr>
            <a:r>
              <a:rPr lang="en-GB" sz="2000" b="1" dirty="0" smtClean="0">
                <a:latin typeface="Times New Roman" charset="0"/>
              </a:rPr>
              <a:t>	              		</a:t>
            </a:r>
            <a:r>
              <a:rPr lang="en-GB" sz="2000" b="1" dirty="0" err="1" smtClean="0">
                <a:latin typeface="Times New Roman" charset="0"/>
              </a:rPr>
              <a:t>GWn</a:t>
            </a:r>
            <a:r>
              <a:rPr lang="en-GB" sz="2000" b="1" dirty="0" smtClean="0">
                <a:latin typeface="Times New Roman" charset="0"/>
              </a:rPr>
              <a:t>     	    </a:t>
            </a:r>
            <a:r>
              <a:rPr lang="en-GB" sz="2000" b="1" dirty="0" err="1" smtClean="0">
                <a:latin typeface="Times New Roman" charset="0"/>
              </a:rPr>
              <a:t>GWav</a:t>
            </a:r>
            <a:r>
              <a:rPr lang="en-GB" sz="2000" b="1" dirty="0" smtClean="0">
                <a:latin typeface="Times New Roman" charset="0"/>
              </a:rPr>
              <a:t>               </a:t>
            </a:r>
          </a:p>
          <a:p>
            <a:pPr lvl="2">
              <a:lnSpc>
                <a:spcPct val="90000"/>
              </a:lnSpc>
              <a:buNone/>
            </a:pPr>
            <a:r>
              <a:rPr lang="en-GB" sz="2000" b="1" dirty="0" smtClean="0">
                <a:latin typeface="Times New Roman" charset="0"/>
              </a:rPr>
              <a:t>Offshore</a:t>
            </a:r>
            <a:r>
              <a:rPr lang="en-GB" sz="2000" b="1" dirty="0" smtClean="0">
                <a:solidFill>
                  <a:srgbClr val="000000"/>
                </a:solidFill>
                <a:latin typeface="Times New Roman" charset="0"/>
              </a:rPr>
              <a:t> wind	 	 76	    </a:t>
            </a:r>
            <a:r>
              <a:rPr lang="en-GB" sz="2000" b="1" dirty="0" smtClean="0">
                <a:solidFill>
                  <a:srgbClr val="FF0000"/>
                </a:solidFill>
                <a:latin typeface="Times New Roman" charset="0"/>
              </a:rPr>
              <a:t>34</a:t>
            </a:r>
            <a:r>
              <a:rPr lang="en-GB" sz="2000" b="1" dirty="0" smtClean="0">
                <a:solidFill>
                  <a:srgbClr val="000000"/>
                </a:solidFill>
                <a:latin typeface="Times New Roman" charset="0"/>
              </a:rPr>
              <a:t>	            </a:t>
            </a:r>
            <a:r>
              <a:rPr lang="en-GB" sz="2000" b="1" dirty="0" smtClean="0">
                <a:solidFill>
                  <a:schemeClr val="tx2">
                    <a:lumMod val="60000"/>
                    <a:lumOff val="40000"/>
                  </a:schemeClr>
                </a:solidFill>
                <a:latin typeface="Times New Roman" charset="0"/>
              </a:rPr>
              <a:t>About</a:t>
            </a:r>
            <a:r>
              <a:rPr lang="en-GB" sz="2000" b="1" dirty="0" smtClean="0">
                <a:solidFill>
                  <a:srgbClr val="000000"/>
                </a:solidFill>
                <a:latin typeface="Times New Roman" charset="0"/>
              </a:rPr>
              <a:t> </a:t>
            </a:r>
            <a:r>
              <a:rPr lang="en-GB" sz="2000" b="1" dirty="0" smtClean="0">
                <a:solidFill>
                  <a:schemeClr val="tx2">
                    <a:lumMod val="60000"/>
                    <a:lumOff val="40000"/>
                  </a:schemeClr>
                </a:solidFill>
                <a:latin typeface="Times New Roman" charset="0"/>
              </a:rPr>
              <a:t>half</a:t>
            </a:r>
            <a:r>
              <a:rPr lang="en-GB" sz="2000" b="1" dirty="0" smtClean="0">
                <a:solidFill>
                  <a:schemeClr val="accent1"/>
                </a:solidFill>
                <a:latin typeface="Times New Roman" charset="0"/>
              </a:rPr>
              <a:t> of </a:t>
            </a:r>
            <a:r>
              <a:rPr lang="en-GB" sz="2000" b="1" dirty="0" err="1" smtClean="0">
                <a:solidFill>
                  <a:schemeClr val="accent1"/>
                </a:solidFill>
                <a:latin typeface="Times New Roman" charset="0"/>
              </a:rPr>
              <a:t>Poyry</a:t>
            </a:r>
            <a:r>
              <a:rPr lang="en-GB" sz="2000" b="1" baseline="30000" dirty="0">
                <a:solidFill>
                  <a:srgbClr val="00B050"/>
                </a:solidFill>
                <a:latin typeface="Times New Roman" charset="0"/>
              </a:rPr>
              <a:t>(1)</a:t>
            </a:r>
            <a:endParaRPr lang="en-GB" sz="2000" b="1" dirty="0">
              <a:solidFill>
                <a:srgbClr val="00B050"/>
              </a:solidFill>
              <a:latin typeface="Times New Roman" charset="0"/>
            </a:endParaRPr>
          </a:p>
          <a:p>
            <a:pPr lvl="2">
              <a:lnSpc>
                <a:spcPct val="90000"/>
              </a:lnSpc>
              <a:buFontTx/>
              <a:buNone/>
            </a:pPr>
            <a:endParaRPr lang="en-GB" sz="2000" b="1" dirty="0" smtClean="0">
              <a:solidFill>
                <a:schemeClr val="accent1"/>
              </a:solidFill>
              <a:latin typeface="Times New Roman" charset="0"/>
            </a:endParaRPr>
          </a:p>
          <a:p>
            <a:pPr lvl="2">
              <a:lnSpc>
                <a:spcPct val="90000"/>
              </a:lnSpc>
              <a:buFontTx/>
              <a:buNone/>
            </a:pPr>
            <a:r>
              <a:rPr lang="en-GB" sz="2000" b="1" dirty="0" smtClean="0">
                <a:latin typeface="Times New Roman" charset="0"/>
              </a:rPr>
              <a:t>On-shore wind	  	 </a:t>
            </a:r>
            <a:r>
              <a:rPr lang="en-GB" sz="2000" b="1" dirty="0" smtClean="0">
                <a:solidFill>
                  <a:srgbClr val="000000"/>
                </a:solidFill>
                <a:latin typeface="Times New Roman" charset="0"/>
              </a:rPr>
              <a:t>31	     9		</a:t>
            </a:r>
          </a:p>
          <a:p>
            <a:pPr lvl="2">
              <a:lnSpc>
                <a:spcPct val="90000"/>
              </a:lnSpc>
              <a:buFontTx/>
              <a:buNone/>
            </a:pPr>
            <a:r>
              <a:rPr lang="en-GB" sz="2000" b="1" dirty="0" smtClean="0">
                <a:solidFill>
                  <a:srgbClr val="000000"/>
                </a:solidFill>
                <a:latin typeface="Times New Roman" charset="0"/>
              </a:rPr>
              <a:t>Solar (PV &amp; thermal) </a:t>
            </a:r>
            <a:r>
              <a:rPr lang="en-GB" sz="2000" dirty="0" smtClean="0">
                <a:solidFill>
                  <a:srgbClr val="000000"/>
                </a:solidFill>
                <a:latin typeface="Times New Roman" charset="0"/>
              </a:rPr>
              <a:t>     	 </a:t>
            </a:r>
            <a:r>
              <a:rPr lang="en-GB" sz="2000" b="1" dirty="0" smtClean="0">
                <a:solidFill>
                  <a:srgbClr val="000000"/>
                </a:solidFill>
                <a:latin typeface="Times New Roman" charset="0"/>
              </a:rPr>
              <a:t>41	     9		Tidal stream/wave/hydro 35	    10</a:t>
            </a:r>
          </a:p>
          <a:p>
            <a:pPr lvl="2">
              <a:lnSpc>
                <a:spcPct val="90000"/>
              </a:lnSpc>
              <a:buFontTx/>
              <a:buNone/>
            </a:pPr>
            <a:r>
              <a:rPr lang="en-GB" sz="2000" b="1" dirty="0" smtClean="0">
                <a:solidFill>
                  <a:srgbClr val="000000"/>
                </a:solidFill>
                <a:latin typeface="Times New Roman" charset="0"/>
              </a:rPr>
              <a:t>Environmental heat	  7	     7</a:t>
            </a:r>
          </a:p>
          <a:p>
            <a:pPr lvl="2">
              <a:lnSpc>
                <a:spcPct val="90000"/>
              </a:lnSpc>
              <a:buFontTx/>
              <a:buNone/>
            </a:pPr>
            <a:r>
              <a:rPr lang="en-GB" sz="2000" b="1" dirty="0" smtClean="0">
                <a:solidFill>
                  <a:srgbClr val="000000"/>
                </a:solidFill>
                <a:latin typeface="Times New Roman" charset="0"/>
              </a:rPr>
              <a:t>Biomass &amp; waste  	38	    </a:t>
            </a:r>
            <a:r>
              <a:rPr lang="en-GB" sz="2000" b="1" dirty="0" smtClean="0">
                <a:solidFill>
                  <a:srgbClr val="FF0000"/>
                </a:solidFill>
                <a:latin typeface="Times New Roman" charset="0"/>
              </a:rPr>
              <a:t>38</a:t>
            </a:r>
          </a:p>
          <a:p>
            <a:pPr lvl="2">
              <a:lnSpc>
                <a:spcPct val="90000"/>
              </a:lnSpc>
              <a:buFontTx/>
              <a:buNone/>
            </a:pPr>
            <a:r>
              <a:rPr lang="en-GB" sz="2000" b="1" dirty="0" smtClean="0">
                <a:solidFill>
                  <a:srgbClr val="000000"/>
                </a:solidFill>
                <a:latin typeface="Times New Roman" charset="0"/>
              </a:rPr>
              <a:t>Geothermal	   	  4	     3		</a:t>
            </a:r>
          </a:p>
          <a:p>
            <a:pPr lvl="2">
              <a:lnSpc>
                <a:spcPct val="90000"/>
              </a:lnSpc>
              <a:buFontTx/>
              <a:buNone/>
            </a:pPr>
            <a:r>
              <a:rPr lang="en-GB" sz="2000" b="1" dirty="0" smtClean="0">
                <a:solidFill>
                  <a:srgbClr val="FF3300"/>
                </a:solidFill>
                <a:latin typeface="Times New Roman" charset="0"/>
              </a:rPr>
              <a:t>Total Renewables</a:t>
            </a:r>
            <a:r>
              <a:rPr lang="en-GB" sz="2000" b="1" dirty="0" smtClean="0">
                <a:solidFill>
                  <a:srgbClr val="000000"/>
                </a:solidFill>
                <a:latin typeface="Times New Roman" charset="0"/>
              </a:rPr>
              <a:t>       	232	    </a:t>
            </a:r>
            <a:r>
              <a:rPr lang="en-GB" sz="2000" b="1" dirty="0" smtClean="0">
                <a:solidFill>
                  <a:srgbClr val="FF0000"/>
                </a:solidFill>
                <a:latin typeface="Times New Roman" charset="0"/>
              </a:rPr>
              <a:t>110</a:t>
            </a:r>
          </a:p>
          <a:p>
            <a:pPr lvl="2">
              <a:lnSpc>
                <a:spcPct val="90000"/>
              </a:lnSpc>
              <a:buFontTx/>
              <a:buNone/>
            </a:pPr>
            <a:r>
              <a:rPr lang="en-GB" sz="2000" b="1" dirty="0" smtClean="0">
                <a:solidFill>
                  <a:srgbClr val="000000"/>
                </a:solidFill>
                <a:latin typeface="Times New Roman" charset="0"/>
              </a:rPr>
              <a:t>Non-renewable 		  51	      51	      </a:t>
            </a:r>
            <a:r>
              <a:rPr lang="en-GB" sz="2000" b="1" dirty="0" smtClean="0">
                <a:solidFill>
                  <a:schemeClr val="accent1"/>
                </a:solidFill>
                <a:latin typeface="Times New Roman" charset="0"/>
              </a:rPr>
              <a:t>Still some fossil fuel </a:t>
            </a:r>
            <a:r>
              <a:rPr lang="en-GB" sz="2000" b="1" baseline="30000" dirty="0" smtClean="0">
                <a:solidFill>
                  <a:schemeClr val="accent1"/>
                </a:solidFill>
                <a:latin typeface="Times New Roman" charset="0"/>
              </a:rPr>
              <a:t>(2)</a:t>
            </a:r>
            <a:endParaRPr lang="en-US" sz="2000" b="1" baseline="30000" dirty="0" smtClean="0">
              <a:solidFill>
                <a:schemeClr val="accent1"/>
              </a:solidFill>
              <a:latin typeface="Times New Roman" charset="0"/>
            </a:endParaRPr>
          </a:p>
          <a:p>
            <a:pPr lvl="2">
              <a:lnSpc>
                <a:spcPct val="90000"/>
              </a:lnSpc>
              <a:buFontTx/>
              <a:buNone/>
            </a:pPr>
            <a:r>
              <a:rPr lang="en-US" sz="2000" b="1" dirty="0" smtClean="0">
                <a:solidFill>
                  <a:srgbClr val="FF0000"/>
                </a:solidFill>
                <a:latin typeface="Times New Roman" charset="0"/>
              </a:rPr>
              <a:t>Total energy produced	</a:t>
            </a:r>
            <a:r>
              <a:rPr lang="en-US" sz="2000" b="1" dirty="0" smtClean="0">
                <a:latin typeface="Times New Roman" charset="0"/>
              </a:rPr>
              <a:t>283</a:t>
            </a:r>
            <a:r>
              <a:rPr lang="en-US" sz="2000" b="1" dirty="0" smtClean="0">
                <a:solidFill>
                  <a:srgbClr val="FF0000"/>
                </a:solidFill>
                <a:latin typeface="Times New Roman" charset="0"/>
              </a:rPr>
              <a:t>	    161</a:t>
            </a:r>
            <a:r>
              <a:rPr lang="en-US" sz="2000" b="1" dirty="0">
                <a:solidFill>
                  <a:srgbClr val="FF0000"/>
                </a:solidFill>
                <a:latin typeface="Times New Roman" charset="0"/>
              </a:rPr>
              <a:t> </a:t>
            </a:r>
            <a:r>
              <a:rPr lang="en-US" sz="2000" b="1" dirty="0" smtClean="0">
                <a:solidFill>
                  <a:schemeClr val="accent1"/>
                </a:solidFill>
                <a:latin typeface="Times New Roman" charset="0"/>
              </a:rPr>
              <a:t>Includes 28GWav of exports</a:t>
            </a:r>
            <a:r>
              <a:rPr lang="en-US" sz="2000" b="1" baseline="30000" dirty="0" smtClean="0">
                <a:solidFill>
                  <a:schemeClr val="accent1"/>
                </a:solidFill>
                <a:latin typeface="Times New Roman" charset="0"/>
              </a:rPr>
              <a:t>(3)</a:t>
            </a:r>
          </a:p>
          <a:p>
            <a:pPr lvl="2">
              <a:lnSpc>
                <a:spcPct val="90000"/>
              </a:lnSpc>
              <a:buFontTx/>
              <a:buNone/>
            </a:pPr>
            <a:endParaRPr lang="en-US" sz="2000" b="1" dirty="0" smtClean="0">
              <a:solidFill>
                <a:schemeClr val="accent1"/>
              </a:solidFill>
              <a:latin typeface="Times New Roman" charset="0"/>
            </a:endParaRPr>
          </a:p>
          <a:p>
            <a:pPr lvl="2">
              <a:lnSpc>
                <a:spcPct val="90000"/>
              </a:lnSpc>
              <a:buFontTx/>
              <a:buNone/>
            </a:pPr>
            <a:r>
              <a:rPr lang="en-US" sz="2000" b="1" dirty="0" smtClean="0">
                <a:latin typeface="Times New Roman" charset="0"/>
              </a:rPr>
              <a:t>Within this total, the electrical supply component is </a:t>
            </a:r>
            <a:r>
              <a:rPr lang="en-US" sz="2000" b="1" dirty="0" smtClean="0">
                <a:solidFill>
                  <a:srgbClr val="FF0000"/>
                </a:solidFill>
                <a:latin typeface="Times New Roman" charset="0"/>
              </a:rPr>
              <a:t>76 </a:t>
            </a:r>
            <a:r>
              <a:rPr lang="en-US" sz="2000" b="1" dirty="0" err="1" smtClean="0">
                <a:solidFill>
                  <a:srgbClr val="FF0000"/>
                </a:solidFill>
                <a:latin typeface="Times New Roman" charset="0"/>
              </a:rPr>
              <a:t>GWav</a:t>
            </a:r>
            <a:endParaRPr lang="en-US" sz="2000" b="1" dirty="0" smtClean="0">
              <a:solidFill>
                <a:srgbClr val="FF0000"/>
              </a:solidFill>
              <a:latin typeface="Times New Roman" charset="0"/>
            </a:endParaRPr>
          </a:p>
          <a:p>
            <a:pPr marL="1257300" lvl="2" indent="-342900">
              <a:lnSpc>
                <a:spcPct val="90000"/>
              </a:lnSpc>
              <a:buFontTx/>
              <a:buAutoNum type="arabicPeriod"/>
            </a:pPr>
            <a:r>
              <a:rPr lang="en-GB" sz="1600" dirty="0" err="1" smtClean="0"/>
              <a:t>Pöyry</a:t>
            </a:r>
            <a:r>
              <a:rPr lang="en-GB" sz="1600" dirty="0" smtClean="0"/>
              <a:t> </a:t>
            </a:r>
            <a:r>
              <a:rPr lang="en-GB" sz="1600" dirty="0"/>
              <a:t>(2011) ‘Analysing technical constraints on renewable generation to 2050’, </a:t>
            </a:r>
            <a:r>
              <a:rPr lang="en-GB" sz="1600" dirty="0" err="1"/>
              <a:t>Pöyry</a:t>
            </a:r>
            <a:r>
              <a:rPr lang="en-GB" sz="1600" dirty="0"/>
              <a:t> consultants report to the </a:t>
            </a:r>
            <a:r>
              <a:rPr lang="en-GB" sz="1600" dirty="0" smtClean="0"/>
              <a:t>UK Committee </a:t>
            </a:r>
            <a:r>
              <a:rPr lang="en-GB" sz="1600" dirty="0"/>
              <a:t>on Climate Change, March  </a:t>
            </a:r>
            <a:r>
              <a:rPr lang="en-GB" sz="1600" u="sng" dirty="0">
                <a:hlinkClick r:id="rId2"/>
              </a:rPr>
              <a:t>http://</a:t>
            </a:r>
            <a:r>
              <a:rPr lang="en-GB" sz="1600" u="sng" dirty="0" smtClean="0">
                <a:hlinkClick r:id="rId2"/>
              </a:rPr>
              <a:t>hmccc.s3.amazonaws.com/Renewables%20Review/232_Report_Analysing%20the%20technical%20constraints%20on%20renewable%20generation_v8_0.pdf</a:t>
            </a:r>
            <a:endParaRPr lang="en-GB" sz="1600" u="sng" dirty="0" smtClean="0"/>
          </a:p>
          <a:p>
            <a:pPr marL="1257300" lvl="2" indent="-342900">
              <a:lnSpc>
                <a:spcPct val="90000"/>
              </a:lnSpc>
              <a:buFontTx/>
              <a:buAutoNum type="arabicPeriod"/>
            </a:pPr>
            <a:r>
              <a:rPr lang="en-GB" sz="1600" dirty="0" smtClean="0">
                <a:solidFill>
                  <a:srgbClr val="000000"/>
                </a:solidFill>
                <a:latin typeface="Times New Roman" charset="0"/>
              </a:rPr>
              <a:t>The </a:t>
            </a:r>
            <a:r>
              <a:rPr lang="en-GB" sz="1600" dirty="0">
                <a:solidFill>
                  <a:srgbClr val="000000"/>
                </a:solidFill>
                <a:latin typeface="Times New Roman" charset="0"/>
              </a:rPr>
              <a:t>DECC Calculator forces retention of some fossil </a:t>
            </a:r>
            <a:r>
              <a:rPr lang="en-GB" sz="1600" dirty="0" smtClean="0">
                <a:solidFill>
                  <a:srgbClr val="000000"/>
                </a:solidFill>
                <a:latin typeface="Times New Roman" charset="0"/>
              </a:rPr>
              <a:t>fuels, because it does not allow conversion of surplus electricity to ‘green’ fuels</a:t>
            </a:r>
          </a:p>
          <a:p>
            <a:pPr marL="1257300" lvl="2" indent="-342900">
              <a:lnSpc>
                <a:spcPct val="90000"/>
              </a:lnSpc>
              <a:buFontTx/>
              <a:buAutoNum type="arabicPeriod"/>
            </a:pPr>
            <a:r>
              <a:rPr lang="en-GB" sz="1600" dirty="0" smtClean="0">
                <a:solidFill>
                  <a:srgbClr val="000000"/>
                </a:solidFill>
                <a:latin typeface="Times New Roman" charset="0"/>
              </a:rPr>
              <a:t>This is our chosen solution to the problem created by the intermittency of renewables. It incidentally leads to a major source of income to the UK</a:t>
            </a:r>
          </a:p>
          <a:p>
            <a:pPr marL="1257300" lvl="2" indent="-342900">
              <a:lnSpc>
                <a:spcPct val="90000"/>
              </a:lnSpc>
              <a:buFontTx/>
              <a:buAutoNum type="arabicPeriod"/>
            </a:pPr>
            <a:endParaRPr lang="en-US" sz="1600" dirty="0" smtClean="0">
              <a:solidFill>
                <a:schemeClr val="accent1"/>
              </a:solidFill>
            </a:endParaRPr>
          </a:p>
        </p:txBody>
      </p:sp>
      <p:sp>
        <p:nvSpPr>
          <p:cNvPr id="2" name="Slide Number Placeholder 1"/>
          <p:cNvSpPr>
            <a:spLocks noGrp="1"/>
          </p:cNvSpPr>
          <p:nvPr>
            <p:ph type="sldNum" sz="quarter" idx="12"/>
          </p:nvPr>
        </p:nvSpPr>
        <p:spPr/>
        <p:txBody>
          <a:bodyPr/>
          <a:lstStyle/>
          <a:p>
            <a:fld id="{DB8EE25D-A1B3-4977-ADA8-BD2763D2FB28}" type="slidenum">
              <a:rPr lang="en-GB" smtClean="0"/>
              <a:t>22</a:t>
            </a:fld>
            <a:endParaRPr lang="en-GB"/>
          </a:p>
        </p:txBody>
      </p:sp>
    </p:spTree>
    <p:extLst>
      <p:ext uri="{BB962C8B-B14F-4D97-AF65-F5344CB8AC3E}">
        <p14:creationId xmlns:p14="http://schemas.microsoft.com/office/powerpoint/2010/main" val="2659462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400809298"/>
              </p:ext>
            </p:extLst>
          </p:nvPr>
        </p:nvGraphicFramePr>
        <p:xfrm>
          <a:off x="1403648" y="116632"/>
          <a:ext cx="6408712" cy="674136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555776" y="2924944"/>
            <a:ext cx="537327" cy="369332"/>
          </a:xfrm>
          <a:prstGeom prst="rect">
            <a:avLst/>
          </a:prstGeom>
          <a:noFill/>
        </p:spPr>
        <p:txBody>
          <a:bodyPr wrap="none" rtlCol="0">
            <a:spAutoFit/>
          </a:bodyPr>
          <a:lstStyle/>
          <a:p>
            <a:r>
              <a:rPr lang="en-GB" b="1" dirty="0" smtClean="0"/>
              <a:t>Gas</a:t>
            </a:r>
            <a:endParaRPr lang="en-GB" b="1" dirty="0"/>
          </a:p>
        </p:txBody>
      </p:sp>
      <p:sp>
        <p:nvSpPr>
          <p:cNvPr id="4" name="TextBox 3"/>
          <p:cNvSpPr txBox="1"/>
          <p:nvPr/>
        </p:nvSpPr>
        <p:spPr>
          <a:xfrm>
            <a:off x="2411759" y="5085184"/>
            <a:ext cx="681343" cy="369332"/>
          </a:xfrm>
          <a:prstGeom prst="rect">
            <a:avLst/>
          </a:prstGeom>
          <a:noFill/>
        </p:spPr>
        <p:txBody>
          <a:bodyPr wrap="square" rtlCol="0">
            <a:spAutoFit/>
          </a:bodyPr>
          <a:lstStyle/>
          <a:p>
            <a:r>
              <a:rPr lang="en-GB" dirty="0" smtClean="0">
                <a:solidFill>
                  <a:srgbClr val="FFFF00"/>
                </a:solidFill>
              </a:rPr>
              <a:t>Coal</a:t>
            </a:r>
            <a:endParaRPr lang="en-GB" dirty="0">
              <a:solidFill>
                <a:srgbClr val="FFFF00"/>
              </a:solidFill>
            </a:endParaRPr>
          </a:p>
        </p:txBody>
      </p:sp>
      <p:sp>
        <p:nvSpPr>
          <p:cNvPr id="3" name="Slide Number Placeholder 2"/>
          <p:cNvSpPr>
            <a:spLocks noGrp="1"/>
          </p:cNvSpPr>
          <p:nvPr>
            <p:ph type="sldNum" sz="quarter" idx="12"/>
          </p:nvPr>
        </p:nvSpPr>
        <p:spPr/>
        <p:txBody>
          <a:bodyPr/>
          <a:lstStyle/>
          <a:p>
            <a:fld id="{DB8EE25D-A1B3-4977-ADA8-BD2763D2FB28}" type="slidenum">
              <a:rPr lang="en-GB" smtClean="0"/>
              <a:t>23</a:t>
            </a:fld>
            <a:endParaRPr lang="en-GB"/>
          </a:p>
        </p:txBody>
      </p:sp>
    </p:spTree>
    <p:extLst>
      <p:ext uri="{BB962C8B-B14F-4D97-AF65-F5344CB8AC3E}">
        <p14:creationId xmlns:p14="http://schemas.microsoft.com/office/powerpoint/2010/main" val="4011208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16170636"/>
              </p:ext>
            </p:extLst>
          </p:nvPr>
        </p:nvGraphicFramePr>
        <p:xfrm>
          <a:off x="899592" y="1484784"/>
          <a:ext cx="6457830" cy="36021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99592" y="5229200"/>
            <a:ext cx="7200800" cy="923330"/>
          </a:xfrm>
          <a:prstGeom prst="rect">
            <a:avLst/>
          </a:prstGeom>
          <a:noFill/>
        </p:spPr>
        <p:txBody>
          <a:bodyPr wrap="square" rtlCol="0">
            <a:spAutoFit/>
          </a:bodyPr>
          <a:lstStyle/>
          <a:p>
            <a:r>
              <a:rPr lang="en-US" dirty="0" err="1" smtClean="0">
                <a:solidFill>
                  <a:schemeClr val="tx1"/>
                </a:solidFill>
                <a:latin typeface="Times New Roman" charset="0"/>
              </a:rPr>
              <a:t>Pugwash</a:t>
            </a:r>
            <a:r>
              <a:rPr lang="en-US" dirty="0" smtClean="0">
                <a:solidFill>
                  <a:schemeClr val="tx1"/>
                </a:solidFill>
                <a:latin typeface="Times New Roman" charset="0"/>
              </a:rPr>
              <a:t> High Renewables- DECC calculator</a:t>
            </a:r>
          </a:p>
          <a:p>
            <a:endParaRPr lang="en-US" dirty="0" smtClean="0">
              <a:solidFill>
                <a:schemeClr val="tx1"/>
              </a:solidFill>
              <a:latin typeface="Times New Roman" charset="0"/>
            </a:endParaRPr>
          </a:p>
          <a:p>
            <a:r>
              <a:rPr lang="en-US" dirty="0" smtClean="0">
                <a:solidFill>
                  <a:schemeClr val="tx1"/>
                </a:solidFill>
                <a:latin typeface="Times New Roman" charset="0"/>
              </a:rPr>
              <a:t>Excess wind generation exported via 15GW inter-connector</a:t>
            </a:r>
            <a:r>
              <a:rPr lang="en-US" sz="1000" dirty="0" smtClean="0">
                <a:solidFill>
                  <a:schemeClr val="tx1"/>
                </a:solidFill>
                <a:latin typeface="Times New Roman" charset="0"/>
              </a:rPr>
              <a:t> </a:t>
            </a:r>
            <a:endParaRPr lang="en-US" sz="1000" dirty="0">
              <a:solidFill>
                <a:schemeClr val="tx1"/>
              </a:solidFill>
              <a:latin typeface="Times New Roman" charset="0"/>
            </a:endParaRPr>
          </a:p>
        </p:txBody>
      </p:sp>
      <p:sp>
        <p:nvSpPr>
          <p:cNvPr id="2" name="Slide Number Placeholder 1"/>
          <p:cNvSpPr>
            <a:spLocks noGrp="1"/>
          </p:cNvSpPr>
          <p:nvPr>
            <p:ph type="sldNum" sz="quarter" idx="12"/>
          </p:nvPr>
        </p:nvSpPr>
        <p:spPr/>
        <p:txBody>
          <a:bodyPr/>
          <a:lstStyle/>
          <a:p>
            <a:fld id="{DB8EE25D-A1B3-4977-ADA8-BD2763D2FB28}" type="slidenum">
              <a:rPr lang="en-GB" smtClean="0"/>
              <a:t>24</a:t>
            </a:fld>
            <a:endParaRPr lang="en-GB"/>
          </a:p>
        </p:txBody>
      </p:sp>
    </p:spTree>
    <p:extLst>
      <p:ext uri="{BB962C8B-B14F-4D97-AF65-F5344CB8AC3E}">
        <p14:creationId xmlns:p14="http://schemas.microsoft.com/office/powerpoint/2010/main" val="1716874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600" dirty="0"/>
              <a:t>DECC </a:t>
            </a:r>
            <a:r>
              <a:rPr lang="en-US" sz="3600" dirty="0" err="1"/>
              <a:t>Sankey</a:t>
            </a:r>
            <a:r>
              <a:rPr lang="en-US" sz="3600" dirty="0"/>
              <a:t> diagram for High Renewables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84784"/>
            <a:ext cx="8229600" cy="3672408"/>
          </a:xfrm>
          <a:prstGeom prst="rect">
            <a:avLst/>
          </a:prstGeom>
        </p:spPr>
      </p:pic>
      <p:sp>
        <p:nvSpPr>
          <p:cNvPr id="6" name="TextBox 5"/>
          <p:cNvSpPr txBox="1"/>
          <p:nvPr/>
        </p:nvSpPr>
        <p:spPr>
          <a:xfrm>
            <a:off x="1115616" y="4653136"/>
            <a:ext cx="7200800" cy="2031325"/>
          </a:xfrm>
          <a:prstGeom prst="rect">
            <a:avLst/>
          </a:prstGeom>
          <a:noFill/>
        </p:spPr>
        <p:txBody>
          <a:bodyPr wrap="square" rtlCol="0">
            <a:spAutoFit/>
          </a:bodyPr>
          <a:lstStyle/>
          <a:p>
            <a:pPr>
              <a:spcBef>
                <a:spcPct val="50000"/>
              </a:spcBef>
            </a:pPr>
            <a:r>
              <a:rPr lang="en-US" dirty="0" smtClean="0">
                <a:solidFill>
                  <a:srgbClr val="FF0000"/>
                </a:solidFill>
                <a:latin typeface="+mj-lt"/>
              </a:rPr>
              <a:t>Notes</a:t>
            </a:r>
            <a:r>
              <a:rPr lang="en-US" dirty="0" smtClean="0">
                <a:latin typeface="+mj-lt"/>
              </a:rPr>
              <a:t> </a:t>
            </a:r>
          </a:p>
          <a:p>
            <a:pPr>
              <a:spcBef>
                <a:spcPct val="50000"/>
              </a:spcBef>
            </a:pPr>
            <a:r>
              <a:rPr lang="en-US" dirty="0" smtClean="0">
                <a:latin typeface="+mj-lt"/>
              </a:rPr>
              <a:t>1.The </a:t>
            </a:r>
            <a:r>
              <a:rPr lang="en-US" dirty="0">
                <a:latin typeface="+mj-lt"/>
              </a:rPr>
              <a:t>DECC software won’t let us replace all the fossil fuel with </a:t>
            </a:r>
            <a:r>
              <a:rPr lang="en-US" dirty="0" smtClean="0">
                <a:latin typeface="+mj-lt"/>
              </a:rPr>
              <a:t>renewables. We </a:t>
            </a:r>
            <a:r>
              <a:rPr lang="en-US" dirty="0">
                <a:latin typeface="+mj-lt"/>
              </a:rPr>
              <a:t>wanted to use some of the excess electricity  from wind generation  to make hydrogen for use in backup plants rather than fossil fuel. </a:t>
            </a:r>
            <a:r>
              <a:rPr lang="en-US" dirty="0" smtClean="0">
                <a:latin typeface="+mj-lt"/>
              </a:rPr>
              <a:t>The </a:t>
            </a:r>
            <a:r>
              <a:rPr lang="en-US" dirty="0">
                <a:latin typeface="+mj-lt"/>
              </a:rPr>
              <a:t>DECC Calculator  simply exports it all. </a:t>
            </a:r>
            <a:endParaRPr lang="en-US" dirty="0" smtClean="0">
              <a:latin typeface="+mj-lt"/>
            </a:endParaRPr>
          </a:p>
          <a:p>
            <a:pPr>
              <a:spcBef>
                <a:spcPct val="50000"/>
              </a:spcBef>
            </a:pPr>
            <a:r>
              <a:rPr lang="en-US" dirty="0" smtClean="0">
                <a:latin typeface="+mj-lt"/>
              </a:rPr>
              <a:t>2.This </a:t>
            </a:r>
            <a:r>
              <a:rPr lang="en-US" dirty="0" err="1" smtClean="0">
                <a:latin typeface="+mj-lt"/>
              </a:rPr>
              <a:t>Sankey</a:t>
            </a:r>
            <a:r>
              <a:rPr lang="en-US" dirty="0" smtClean="0">
                <a:latin typeface="+mj-lt"/>
              </a:rPr>
              <a:t> diagram illustrates </a:t>
            </a:r>
            <a:r>
              <a:rPr lang="en-US" dirty="0">
                <a:latin typeface="+mj-lt"/>
              </a:rPr>
              <a:t>the very low </a:t>
            </a:r>
            <a:r>
              <a:rPr lang="en-US" dirty="0" smtClean="0">
                <a:latin typeface="+mj-lt"/>
              </a:rPr>
              <a:t>energy losses in this Pathway.</a:t>
            </a:r>
            <a:endParaRPr lang="en-GB" dirty="0">
              <a:latin typeface="+mj-lt"/>
            </a:endParaRPr>
          </a:p>
        </p:txBody>
      </p:sp>
      <p:sp>
        <p:nvSpPr>
          <p:cNvPr id="3" name="Slide Number Placeholder 2"/>
          <p:cNvSpPr>
            <a:spLocks noGrp="1"/>
          </p:cNvSpPr>
          <p:nvPr>
            <p:ph type="sldNum" sz="quarter" idx="12"/>
          </p:nvPr>
        </p:nvSpPr>
        <p:spPr/>
        <p:txBody>
          <a:bodyPr/>
          <a:lstStyle/>
          <a:p>
            <a:fld id="{DB8EE25D-A1B3-4977-ADA8-BD2763D2FB28}" type="slidenum">
              <a:rPr lang="en-GB" smtClean="0"/>
              <a:t>25</a:t>
            </a:fld>
            <a:endParaRPr lang="en-GB" dirty="0"/>
          </a:p>
        </p:txBody>
      </p:sp>
    </p:spTree>
    <p:extLst>
      <p:ext uri="{BB962C8B-B14F-4D97-AF65-F5344CB8AC3E}">
        <p14:creationId xmlns:p14="http://schemas.microsoft.com/office/powerpoint/2010/main" val="411635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8EE25D-A1B3-4977-ADA8-BD2763D2FB28}" type="slidenum">
              <a:rPr lang="en-GB" smtClean="0"/>
              <a:t>26</a:t>
            </a:fld>
            <a:endParaRPr lang="en-GB"/>
          </a:p>
        </p:txBody>
      </p:sp>
      <p:sp>
        <p:nvSpPr>
          <p:cNvPr id="4" name="TextBox 3"/>
          <p:cNvSpPr txBox="1"/>
          <p:nvPr/>
        </p:nvSpPr>
        <p:spPr>
          <a:xfrm>
            <a:off x="700887" y="476672"/>
            <a:ext cx="7776864" cy="492443"/>
          </a:xfrm>
          <a:prstGeom prst="rect">
            <a:avLst/>
          </a:prstGeom>
          <a:noFill/>
        </p:spPr>
        <p:txBody>
          <a:bodyPr wrap="square" rtlCol="0">
            <a:spAutoFit/>
          </a:bodyPr>
          <a:lstStyle/>
          <a:p>
            <a:pPr algn="ctr"/>
            <a:r>
              <a:rPr lang="en-US" sz="2600" dirty="0">
                <a:latin typeface="Arial" charset="0"/>
              </a:rPr>
              <a:t>Some key features of the High Renewable Pathway</a:t>
            </a:r>
            <a:endParaRPr lang="en-GB" sz="2600" dirty="0"/>
          </a:p>
        </p:txBody>
      </p:sp>
      <p:sp>
        <p:nvSpPr>
          <p:cNvPr id="8" name="TextBox 7"/>
          <p:cNvSpPr txBox="1"/>
          <p:nvPr/>
        </p:nvSpPr>
        <p:spPr>
          <a:xfrm>
            <a:off x="628878" y="969115"/>
            <a:ext cx="8191593" cy="572464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charset="0"/>
              </a:rPr>
              <a:t>It envisages a </a:t>
            </a:r>
            <a:r>
              <a:rPr lang="en-US" sz="2200" dirty="0">
                <a:solidFill>
                  <a:srgbClr val="FF0B20"/>
                </a:solidFill>
                <a:latin typeface="Arial" charset="0"/>
              </a:rPr>
              <a:t>40%</a:t>
            </a:r>
            <a:r>
              <a:rPr lang="en-US" sz="2200" dirty="0">
                <a:latin typeface="Arial" charset="0"/>
              </a:rPr>
              <a:t> cut in total end use of energy by 2050, if losses and energy exports are excluded. This is an ambitious but not impossible </a:t>
            </a:r>
            <a:r>
              <a:rPr lang="en-US" sz="2200" dirty="0" smtClean="0">
                <a:latin typeface="Arial" charset="0"/>
              </a:rPr>
              <a:t>target. </a:t>
            </a:r>
          </a:p>
          <a:p>
            <a:pPr marL="285750" indent="-285750">
              <a:buFont typeface="Arial" panose="020B0604020202020204" pitchFamily="34" charset="0"/>
              <a:buChar char="•"/>
            </a:pPr>
            <a:r>
              <a:rPr lang="en-US" sz="2200" dirty="0" smtClean="0">
                <a:latin typeface="Ariel"/>
              </a:rPr>
              <a:t>It only uses about </a:t>
            </a:r>
            <a:r>
              <a:rPr lang="en-US" sz="2200" dirty="0" smtClean="0">
                <a:solidFill>
                  <a:srgbClr val="FF0000"/>
                </a:solidFill>
                <a:latin typeface="Ariel"/>
              </a:rPr>
              <a:t>30%</a:t>
            </a:r>
            <a:r>
              <a:rPr lang="en-US" sz="2200" dirty="0" smtClean="0">
                <a:latin typeface="Ariel"/>
              </a:rPr>
              <a:t> of the available UK renewable electrical energy resource.</a:t>
            </a:r>
          </a:p>
          <a:p>
            <a:pPr marL="285750" indent="-285750">
              <a:buFont typeface="Arial" panose="020B0604020202020204" pitchFamily="34" charset="0"/>
              <a:buChar char="•"/>
            </a:pPr>
            <a:r>
              <a:rPr lang="en-US" sz="2200" dirty="0">
                <a:latin typeface="Ariel"/>
              </a:rPr>
              <a:t>As regards non-electric primary </a:t>
            </a:r>
            <a:r>
              <a:rPr lang="en-US" sz="2200" dirty="0" smtClean="0">
                <a:latin typeface="Ariel"/>
              </a:rPr>
              <a:t>energy, the planned use of </a:t>
            </a:r>
            <a:r>
              <a:rPr lang="en-US" sz="2200" dirty="0" smtClean="0">
                <a:solidFill>
                  <a:srgbClr val="FF0000"/>
                </a:solidFill>
                <a:latin typeface="Ariel"/>
              </a:rPr>
              <a:t>81 </a:t>
            </a:r>
            <a:r>
              <a:rPr lang="en-US" sz="2200" dirty="0" err="1" smtClean="0">
                <a:solidFill>
                  <a:srgbClr val="FF0000"/>
                </a:solidFill>
                <a:latin typeface="Ariel"/>
              </a:rPr>
              <a:t>GWav</a:t>
            </a:r>
            <a:r>
              <a:rPr lang="en-US" sz="2200" dirty="0" smtClean="0">
                <a:solidFill>
                  <a:srgbClr val="FF0000"/>
                </a:solidFill>
                <a:latin typeface="Ariel"/>
              </a:rPr>
              <a:t> </a:t>
            </a:r>
            <a:r>
              <a:rPr lang="en-US" sz="2200" dirty="0" smtClean="0">
                <a:latin typeface="Ariel"/>
              </a:rPr>
              <a:t>made up</a:t>
            </a:r>
            <a:r>
              <a:rPr lang="en-US" sz="2200" dirty="0" smtClean="0">
                <a:solidFill>
                  <a:srgbClr val="FF0000"/>
                </a:solidFill>
                <a:latin typeface="Ariel"/>
              </a:rPr>
              <a:t> </a:t>
            </a:r>
            <a:r>
              <a:rPr lang="en-US" sz="2200" dirty="0" smtClean="0">
                <a:latin typeface="Ariel"/>
              </a:rPr>
              <a:t>of 13 GW of </a:t>
            </a:r>
            <a:r>
              <a:rPr lang="en-GB" sz="2200" dirty="0" smtClean="0">
                <a:latin typeface="Ariel"/>
              </a:rPr>
              <a:t>Solar </a:t>
            </a:r>
            <a:r>
              <a:rPr lang="en-GB" sz="2200" dirty="0">
                <a:latin typeface="Ariel"/>
              </a:rPr>
              <a:t>hot water </a:t>
            </a:r>
            <a:r>
              <a:rPr lang="en-GB" sz="2200" dirty="0" smtClean="0">
                <a:latin typeface="Ariel"/>
              </a:rPr>
              <a:t>from panels </a:t>
            </a:r>
            <a:r>
              <a:rPr lang="en-GB" sz="2200" dirty="0">
                <a:latin typeface="Ariel"/>
              </a:rPr>
              <a:t>on </a:t>
            </a:r>
            <a:r>
              <a:rPr lang="en-GB" sz="2200" dirty="0" smtClean="0">
                <a:latin typeface="Ariel"/>
              </a:rPr>
              <a:t>roofs, 7 GW of Pumped </a:t>
            </a:r>
            <a:r>
              <a:rPr lang="en-GB" sz="2200" dirty="0">
                <a:latin typeface="Ariel"/>
              </a:rPr>
              <a:t>environmental </a:t>
            </a:r>
            <a:r>
              <a:rPr lang="en-GB" sz="2200" dirty="0" smtClean="0">
                <a:latin typeface="Ariel"/>
              </a:rPr>
              <a:t>heat, and 61 GW  of </a:t>
            </a:r>
            <a:r>
              <a:rPr lang="en-GB" sz="2200" dirty="0">
                <a:latin typeface="Ariel"/>
              </a:rPr>
              <a:t>heat output </a:t>
            </a:r>
            <a:r>
              <a:rPr lang="en-GB" sz="2200" dirty="0" smtClean="0">
                <a:latin typeface="Ariel"/>
              </a:rPr>
              <a:t>from Biomass </a:t>
            </a:r>
            <a:r>
              <a:rPr lang="en-GB" sz="2200" dirty="0">
                <a:latin typeface="Ariel"/>
              </a:rPr>
              <a:t>CHP power </a:t>
            </a:r>
            <a:r>
              <a:rPr lang="en-GB" sz="2200" dirty="0" smtClean="0">
                <a:latin typeface="Ariel"/>
              </a:rPr>
              <a:t>stations, is modest compared with plans in other European countries (</a:t>
            </a:r>
            <a:r>
              <a:rPr lang="en-GB" sz="2200" dirty="0" err="1" smtClean="0">
                <a:latin typeface="Ariel"/>
              </a:rPr>
              <a:t>eg</a:t>
            </a:r>
            <a:r>
              <a:rPr lang="en-GB" sz="2200" dirty="0" smtClean="0">
                <a:latin typeface="Ariel"/>
              </a:rPr>
              <a:t> Finland, Sweden and Denmark)</a:t>
            </a:r>
          </a:p>
          <a:p>
            <a:pPr marL="285750" indent="-285750">
              <a:buFont typeface="Arial" panose="020B0604020202020204" pitchFamily="34" charset="0"/>
              <a:buChar char="•"/>
            </a:pPr>
            <a:r>
              <a:rPr lang="en-GB" sz="2200" dirty="0" smtClean="0">
                <a:latin typeface="Ariel"/>
              </a:rPr>
              <a:t>It </a:t>
            </a:r>
            <a:r>
              <a:rPr lang="en-GB" sz="2200" dirty="0">
                <a:latin typeface="Ariel"/>
              </a:rPr>
              <a:t>uses </a:t>
            </a:r>
            <a:r>
              <a:rPr lang="en-GB" sz="2200" dirty="0" smtClean="0">
                <a:latin typeface="Ariel"/>
              </a:rPr>
              <a:t> </a:t>
            </a:r>
            <a:r>
              <a:rPr lang="en-GB" sz="2200" dirty="0" smtClean="0">
                <a:solidFill>
                  <a:srgbClr val="FF0000"/>
                </a:solidFill>
                <a:latin typeface="Ariel"/>
              </a:rPr>
              <a:t>~10</a:t>
            </a:r>
            <a:r>
              <a:rPr lang="en-GB" sz="2200" dirty="0">
                <a:solidFill>
                  <a:srgbClr val="FF0000"/>
                </a:solidFill>
                <a:latin typeface="Ariel"/>
              </a:rPr>
              <a:t>% </a:t>
            </a:r>
            <a:r>
              <a:rPr lang="en-GB" sz="2200" dirty="0">
                <a:latin typeface="Ariel"/>
              </a:rPr>
              <a:t>of UK land </a:t>
            </a:r>
            <a:r>
              <a:rPr lang="en-GB" sz="2200" dirty="0" smtClean="0">
                <a:latin typeface="Ariel"/>
              </a:rPr>
              <a:t>area for the cultivation of </a:t>
            </a:r>
            <a:r>
              <a:rPr lang="en-GB" sz="2200" dirty="0" err="1" smtClean="0">
                <a:latin typeface="Ariel"/>
              </a:rPr>
              <a:t>biocrops</a:t>
            </a:r>
            <a:r>
              <a:rPr lang="en-GB" sz="2200" dirty="0" smtClean="0">
                <a:latin typeface="Ariel"/>
              </a:rPr>
              <a:t> by 2050. </a:t>
            </a:r>
            <a:r>
              <a:rPr lang="en-GB" sz="2200" dirty="0">
                <a:latin typeface="Ariel"/>
              </a:rPr>
              <a:t>This </a:t>
            </a:r>
            <a:r>
              <a:rPr lang="en-GB" sz="2200" dirty="0" smtClean="0">
                <a:latin typeface="Ariel"/>
              </a:rPr>
              <a:t>is a large increase, but is </a:t>
            </a:r>
            <a:r>
              <a:rPr lang="en-GB" sz="2200" dirty="0">
                <a:latin typeface="Ariel"/>
              </a:rPr>
              <a:t>perhaps a defensible figure if account is taken of improvements in agricultural practice.</a:t>
            </a:r>
          </a:p>
          <a:p>
            <a:pPr marL="285750" indent="-285750">
              <a:buFont typeface="Arial" panose="020B0604020202020204" pitchFamily="34" charset="0"/>
              <a:buChar char="•"/>
            </a:pPr>
            <a:endParaRPr lang="en-US" dirty="0" smtClean="0">
              <a:latin typeface="Arie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17970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219200"/>
          </a:xfrm>
        </p:spPr>
        <p:txBody>
          <a:bodyPr>
            <a:normAutofit/>
          </a:bodyPr>
          <a:lstStyle/>
          <a:p>
            <a:r>
              <a:rPr lang="en-US" sz="3200" b="1" dirty="0" smtClean="0"/>
              <a:t>High Renewable Pathway conclusions</a:t>
            </a:r>
          </a:p>
        </p:txBody>
      </p:sp>
      <p:sp>
        <p:nvSpPr>
          <p:cNvPr id="17411" name="Rectangle 3"/>
          <p:cNvSpPr>
            <a:spLocks noGrp="1" noChangeArrowheads="1"/>
          </p:cNvSpPr>
          <p:nvPr>
            <p:ph type="body" idx="1"/>
          </p:nvPr>
        </p:nvSpPr>
        <p:spPr>
          <a:xfrm>
            <a:off x="457200" y="1828800"/>
            <a:ext cx="8153400" cy="4267200"/>
          </a:xfrm>
        </p:spPr>
        <p:txBody>
          <a:bodyPr>
            <a:noAutofit/>
          </a:bodyPr>
          <a:lstStyle/>
          <a:p>
            <a:pPr>
              <a:lnSpc>
                <a:spcPct val="90000"/>
              </a:lnSpc>
            </a:pPr>
            <a:r>
              <a:rPr lang="en-US" sz="2400" dirty="0" smtClean="0"/>
              <a:t>The Pathway balances total energy supply and demand, using renewables for nearly all needs, with no biomass imports </a:t>
            </a:r>
          </a:p>
          <a:p>
            <a:pPr>
              <a:lnSpc>
                <a:spcPct val="90000"/>
              </a:lnSpc>
            </a:pPr>
            <a:r>
              <a:rPr lang="en-US" sz="2400" dirty="0" smtClean="0"/>
              <a:t>Even allowing for the intermittency of some renewables, total supply  meets demand, with no need for fossil back up </a:t>
            </a:r>
          </a:p>
          <a:p>
            <a:pPr>
              <a:lnSpc>
                <a:spcPct val="90000"/>
              </a:lnSpc>
            </a:pPr>
            <a:r>
              <a:rPr lang="en-US" sz="2400" dirty="0" smtClean="0"/>
              <a:t>Cumulative emissions are within the 2050 target, and are significantly lower than those of the other Pathways in 2030</a:t>
            </a:r>
          </a:p>
          <a:p>
            <a:pPr>
              <a:lnSpc>
                <a:spcPct val="90000"/>
              </a:lnSpc>
            </a:pPr>
            <a:r>
              <a:rPr lang="en-GB" sz="2400" dirty="0" smtClean="0"/>
              <a:t>The total cost up to 2050 is very similar to the other Pathways, but the investment could give a net income to the UK from electricity exports of ~</a:t>
            </a:r>
            <a:r>
              <a:rPr lang="en-US" sz="2400" dirty="0" smtClean="0">
                <a:ea typeface="ヒラギノ角ゴ ProN W3" charset="-128"/>
              </a:rPr>
              <a:t>£</a:t>
            </a:r>
            <a:r>
              <a:rPr lang="en-GB" sz="2400" dirty="0" smtClean="0"/>
              <a:t>15.6 billion p.a.</a:t>
            </a:r>
            <a:r>
              <a:rPr lang="en-US" sz="2400" dirty="0" smtClean="0"/>
              <a:t> </a:t>
            </a:r>
          </a:p>
          <a:p>
            <a:pPr>
              <a:lnSpc>
                <a:spcPct val="90000"/>
              </a:lnSpc>
            </a:pPr>
            <a:r>
              <a:rPr lang="en-US" sz="2400" dirty="0" smtClean="0"/>
              <a:t>If a wind-to-gas conversion option were taken, the Pathway could be 100% renewable, with no dependence on fossil fuels</a:t>
            </a:r>
          </a:p>
        </p:txBody>
      </p:sp>
      <p:sp>
        <p:nvSpPr>
          <p:cNvPr id="2" name="Slide Number Placeholder 1"/>
          <p:cNvSpPr>
            <a:spLocks noGrp="1"/>
          </p:cNvSpPr>
          <p:nvPr>
            <p:ph type="sldNum" sz="quarter" idx="12"/>
          </p:nvPr>
        </p:nvSpPr>
        <p:spPr/>
        <p:txBody>
          <a:bodyPr/>
          <a:lstStyle/>
          <a:p>
            <a:fld id="{DB8EE25D-A1B3-4977-ADA8-BD2763D2FB28}" type="slidenum">
              <a:rPr lang="en-GB" smtClean="0"/>
              <a:t>27</a:t>
            </a:fld>
            <a:endParaRPr lang="en-GB"/>
          </a:p>
        </p:txBody>
      </p:sp>
    </p:spTree>
    <p:extLst>
      <p:ext uri="{BB962C8B-B14F-4D97-AF65-F5344CB8AC3E}">
        <p14:creationId xmlns:p14="http://schemas.microsoft.com/office/powerpoint/2010/main" val="3407558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4096"/>
          </a:xfrm>
        </p:spPr>
        <p:txBody>
          <a:bodyPr>
            <a:normAutofit fontScale="90000"/>
          </a:bodyPr>
          <a:lstStyle/>
          <a:p>
            <a:pPr lvl="0">
              <a:spcBef>
                <a:spcPct val="20000"/>
              </a:spcBef>
            </a:pPr>
            <a:r>
              <a:rPr lang="en-GB" b="1" dirty="0" smtClean="0"/>
              <a:t/>
            </a:r>
            <a:br>
              <a:rPr lang="en-GB" b="1" dirty="0" smtClean="0"/>
            </a:br>
            <a:r>
              <a:rPr lang="en-GB" b="1" dirty="0" smtClean="0"/>
              <a:t>The Intermediate Pathway</a:t>
            </a:r>
            <a:r>
              <a:rPr lang="en-GB" b="1" dirty="0"/>
              <a:t/>
            </a:r>
            <a:br>
              <a:rPr lang="en-GB" b="1" dirty="0"/>
            </a:br>
            <a:r>
              <a:rPr lang="en-GB" sz="2900" dirty="0">
                <a:solidFill>
                  <a:prstClr val="black"/>
                </a:solidFill>
              </a:rPr>
              <a:t>Developed by </a:t>
            </a:r>
            <a:r>
              <a:rPr lang="en-GB" sz="2900" dirty="0" smtClean="0">
                <a:solidFill>
                  <a:prstClr val="black"/>
                </a:solidFill>
              </a:rPr>
              <a:t>Ian </a:t>
            </a:r>
            <a:r>
              <a:rPr lang="en-GB" sz="2900" dirty="0" err="1" smtClean="0">
                <a:solidFill>
                  <a:prstClr val="black"/>
                </a:solidFill>
              </a:rPr>
              <a:t>Crossland</a:t>
            </a:r>
            <a:r>
              <a:rPr lang="en-GB" sz="2900" dirty="0" smtClean="0">
                <a:solidFill>
                  <a:prstClr val="black"/>
                </a:solidFill>
              </a:rPr>
              <a:t>, </a:t>
            </a:r>
            <a:r>
              <a:rPr lang="en-GB" sz="2900" dirty="0">
                <a:solidFill>
                  <a:prstClr val="black"/>
                </a:solidFill>
              </a:rPr>
              <a:t>our </a:t>
            </a:r>
            <a:r>
              <a:rPr lang="en-GB" sz="2900" dirty="0" smtClean="0">
                <a:solidFill>
                  <a:prstClr val="black"/>
                </a:solidFill>
              </a:rPr>
              <a:t>Intermediate champion</a:t>
            </a:r>
            <a:r>
              <a:rPr lang="en-GB" sz="2900" dirty="0">
                <a:solidFill>
                  <a:prstClr val="black"/>
                </a:solidFill>
              </a:rPr>
              <a:t/>
            </a:r>
            <a:br>
              <a:rPr lang="en-GB" sz="2900" dirty="0">
                <a:solidFill>
                  <a:prstClr val="black"/>
                </a:solidFill>
              </a:rPr>
            </a:br>
            <a:r>
              <a:rPr lang="en-GB" sz="2900" dirty="0" smtClean="0">
                <a:solidFill>
                  <a:prstClr val="black"/>
                </a:solidFill>
              </a:rPr>
              <a:t/>
            </a:r>
            <a:br>
              <a:rPr lang="en-GB" sz="2900" dirty="0" smtClean="0">
                <a:solidFill>
                  <a:prstClr val="black"/>
                </a:solidFill>
              </a:rPr>
            </a:br>
            <a:r>
              <a:rPr lang="en-GB" b="1" dirty="0"/>
              <a:t/>
            </a:r>
            <a:br>
              <a:rPr lang="en-GB" b="1" dirty="0"/>
            </a:br>
            <a:endParaRPr lang="en-GB" b="1" dirty="0"/>
          </a:p>
        </p:txBody>
      </p:sp>
      <p:sp>
        <p:nvSpPr>
          <p:cNvPr id="3" name="Content Placeholder 2"/>
          <p:cNvSpPr>
            <a:spLocks noGrp="1"/>
          </p:cNvSpPr>
          <p:nvPr>
            <p:ph idx="1"/>
          </p:nvPr>
        </p:nvSpPr>
        <p:spPr>
          <a:xfrm>
            <a:off x="323528" y="1600200"/>
            <a:ext cx="8568952" cy="4525963"/>
          </a:xfrm>
        </p:spPr>
        <p:txBody>
          <a:bodyPr>
            <a:normAutofit fontScale="92500" lnSpcReduction="10000"/>
          </a:bodyPr>
          <a:lstStyle/>
          <a:p>
            <a:pPr marL="0" indent="0">
              <a:buNone/>
            </a:pPr>
            <a:r>
              <a:rPr lang="en-GB" sz="3000" b="1" dirty="0"/>
              <a:t>Key characteristics of this Pathway</a:t>
            </a:r>
          </a:p>
          <a:p>
            <a:r>
              <a:rPr lang="en-GB" sz="2600" dirty="0" smtClean="0"/>
              <a:t>It m</a:t>
            </a:r>
            <a:r>
              <a:rPr lang="en-GB" sz="2600" dirty="0" smtClean="0"/>
              <a:t>eets </a:t>
            </a:r>
            <a:r>
              <a:rPr lang="en-GB" sz="2600" dirty="0"/>
              <a:t>the 80% reduction target for GHG emissions </a:t>
            </a:r>
            <a:r>
              <a:rPr lang="en-GB" sz="2600" dirty="0" smtClean="0"/>
              <a:t>by:</a:t>
            </a:r>
            <a:endParaRPr lang="en-GB" sz="2600" u="sng" dirty="0"/>
          </a:p>
          <a:p>
            <a:pPr lvl="1"/>
            <a:r>
              <a:rPr lang="en-GB" sz="1900" dirty="0" smtClean="0"/>
              <a:t>A 21% reduction </a:t>
            </a:r>
            <a:r>
              <a:rPr lang="en-GB" sz="1900" dirty="0"/>
              <a:t>in </a:t>
            </a:r>
            <a:r>
              <a:rPr lang="en-GB" sz="1900" dirty="0" smtClean="0"/>
              <a:t>end-user </a:t>
            </a:r>
            <a:r>
              <a:rPr lang="en-GB" sz="1900" dirty="0" smtClean="0"/>
              <a:t>demand (led by transport </a:t>
            </a:r>
            <a:r>
              <a:rPr lang="en-GB" sz="1900" dirty="0"/>
              <a:t>31%, industry 33</a:t>
            </a:r>
            <a:r>
              <a:rPr lang="en-GB" sz="1900" dirty="0" smtClean="0"/>
              <a:t>%)</a:t>
            </a:r>
            <a:endParaRPr lang="en-GB" sz="1900" dirty="0"/>
          </a:p>
          <a:p>
            <a:pPr lvl="1"/>
            <a:r>
              <a:rPr lang="en-GB" sz="1900" dirty="0"/>
              <a:t>Electrification of supply, using low carbon electricity generators </a:t>
            </a:r>
            <a:r>
              <a:rPr lang="en-GB" sz="1900" dirty="0" smtClean="0"/>
              <a:t>, leading to an 81% increase</a:t>
            </a:r>
            <a:endParaRPr lang="en-GB" sz="1900" dirty="0"/>
          </a:p>
          <a:p>
            <a:r>
              <a:rPr lang="en-GB" sz="2600" dirty="0" smtClean="0"/>
              <a:t>It uses a </a:t>
            </a:r>
            <a:r>
              <a:rPr lang="en-GB" sz="2600" dirty="0" smtClean="0"/>
              <a:t>credible mixture </a:t>
            </a:r>
            <a:r>
              <a:rPr lang="en-GB" sz="2600" dirty="0"/>
              <a:t>of primary </a:t>
            </a:r>
            <a:r>
              <a:rPr lang="en-GB" sz="2600" dirty="0" smtClean="0"/>
              <a:t>sources: </a:t>
            </a:r>
            <a:endParaRPr lang="en-GB" sz="2600" dirty="0" smtClean="0"/>
          </a:p>
          <a:p>
            <a:pPr lvl="1"/>
            <a:r>
              <a:rPr lang="en-GB" sz="1900" dirty="0" smtClean="0">
                <a:solidFill>
                  <a:srgbClr val="FF0000"/>
                </a:solidFill>
              </a:rPr>
              <a:t>It </a:t>
            </a:r>
            <a:r>
              <a:rPr lang="en-GB" sz="1900" dirty="0">
                <a:solidFill>
                  <a:srgbClr val="FF0000"/>
                </a:solidFill>
              </a:rPr>
              <a:t>largely </a:t>
            </a:r>
            <a:r>
              <a:rPr lang="en-GB" sz="1900" dirty="0" smtClean="0">
                <a:solidFill>
                  <a:srgbClr val="FF0000"/>
                </a:solidFill>
              </a:rPr>
              <a:t>exclude </a:t>
            </a:r>
            <a:r>
              <a:rPr lang="en-GB" sz="1900" dirty="0">
                <a:solidFill>
                  <a:srgbClr val="FF0000"/>
                </a:solidFill>
              </a:rPr>
              <a:t>small output sources</a:t>
            </a:r>
            <a:r>
              <a:rPr lang="en-GB" sz="1900" dirty="0"/>
              <a:t>, especially where they still need a lot of </a:t>
            </a:r>
            <a:r>
              <a:rPr lang="en-GB" sz="1900" dirty="0" smtClean="0"/>
              <a:t>development</a:t>
            </a:r>
          </a:p>
          <a:p>
            <a:pPr lvl="1"/>
            <a:r>
              <a:rPr lang="en-GB" sz="1900" dirty="0" smtClean="0"/>
              <a:t>It avoids </a:t>
            </a:r>
            <a:r>
              <a:rPr lang="en-GB" sz="1900" dirty="0" smtClean="0"/>
              <a:t>over-ambitious rates of deployment of CCS &amp; nuclear </a:t>
            </a:r>
            <a:endParaRPr lang="en-GB" sz="1900" dirty="0"/>
          </a:p>
          <a:p>
            <a:r>
              <a:rPr lang="en-GB" sz="2600" dirty="0" smtClean="0"/>
              <a:t>It e</a:t>
            </a:r>
            <a:r>
              <a:rPr lang="en-GB" sz="2600" dirty="0" smtClean="0"/>
              <a:t>nsures </a:t>
            </a:r>
            <a:r>
              <a:rPr lang="en-GB" sz="2600" dirty="0" smtClean="0"/>
              <a:t>a high </a:t>
            </a:r>
            <a:r>
              <a:rPr lang="en-GB" sz="2600" dirty="0"/>
              <a:t>level of achievability </a:t>
            </a:r>
            <a:r>
              <a:rPr lang="en-GB" sz="2600" dirty="0" smtClean="0"/>
              <a:t>by:</a:t>
            </a:r>
            <a:endParaRPr lang="en-GB" sz="2600" dirty="0" smtClean="0"/>
          </a:p>
          <a:p>
            <a:pPr lvl="1"/>
            <a:r>
              <a:rPr lang="en-GB" sz="1900" dirty="0" smtClean="0"/>
              <a:t> avoiding </a:t>
            </a:r>
            <a:r>
              <a:rPr lang="en-GB" sz="1900" dirty="0"/>
              <a:t>over-ambitious reductions in energy </a:t>
            </a:r>
            <a:r>
              <a:rPr lang="en-GB" sz="1900" dirty="0" smtClean="0"/>
              <a:t>demand</a:t>
            </a:r>
          </a:p>
          <a:p>
            <a:pPr lvl="1"/>
            <a:r>
              <a:rPr lang="en-GB" sz="1900" dirty="0" smtClean="0"/>
              <a:t> eliminating </a:t>
            </a:r>
            <a:r>
              <a:rPr lang="en-GB" sz="1900" dirty="0"/>
              <a:t>relatively un-tested technologies</a:t>
            </a:r>
          </a:p>
          <a:p>
            <a:r>
              <a:rPr lang="en-GB" sz="2600" dirty="0" smtClean="0"/>
              <a:t>It k</a:t>
            </a:r>
            <a:r>
              <a:rPr lang="en-GB" sz="2600" dirty="0" smtClean="0"/>
              <a:t>eeps </a:t>
            </a:r>
            <a:r>
              <a:rPr lang="en-GB" sz="2600" dirty="0"/>
              <a:t>standby generation down to  ≤10% of total capacity</a:t>
            </a:r>
          </a:p>
          <a:p>
            <a:pPr marL="0" indent="0" algn="ctr">
              <a:buNone/>
            </a:pPr>
            <a:endParaRPr lang="en-GB" sz="2600" dirty="0"/>
          </a:p>
          <a:p>
            <a:pPr marL="0" indent="0" algn="ctr">
              <a:buNone/>
            </a:pPr>
            <a:endParaRPr lang="en-GB" dirty="0" smtClean="0"/>
          </a:p>
        </p:txBody>
      </p:sp>
      <p:sp>
        <p:nvSpPr>
          <p:cNvPr id="4" name="Slide Number Placeholder 3"/>
          <p:cNvSpPr>
            <a:spLocks noGrp="1"/>
          </p:cNvSpPr>
          <p:nvPr>
            <p:ph type="sldNum" sz="quarter" idx="12"/>
          </p:nvPr>
        </p:nvSpPr>
        <p:spPr/>
        <p:txBody>
          <a:bodyPr/>
          <a:lstStyle/>
          <a:p>
            <a:fld id="{DB8EE25D-A1B3-4977-ADA8-BD2763D2FB28}" type="slidenum">
              <a:rPr lang="en-GB" smtClean="0"/>
              <a:t>28</a:t>
            </a:fld>
            <a:endParaRPr lang="en-GB"/>
          </a:p>
        </p:txBody>
      </p:sp>
    </p:spTree>
    <p:extLst>
      <p:ext uri="{BB962C8B-B14F-4D97-AF65-F5344CB8AC3E}">
        <p14:creationId xmlns:p14="http://schemas.microsoft.com/office/powerpoint/2010/main" val="2570039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normAutofit fontScale="90000"/>
          </a:bodyPr>
          <a:lstStyle/>
          <a:p>
            <a:pPr lvl="0">
              <a:spcBef>
                <a:spcPct val="20000"/>
              </a:spcBef>
            </a:pPr>
            <a:r>
              <a:rPr lang="en-GB" b="1" dirty="0" smtClean="0"/>
              <a:t/>
            </a:r>
            <a:br>
              <a:rPr lang="en-GB" b="1" dirty="0" smtClean="0"/>
            </a:br>
            <a:r>
              <a:rPr lang="en-GB" b="1" dirty="0" smtClean="0"/>
              <a:t>Approach to achieving these aims</a:t>
            </a:r>
            <a:br>
              <a:rPr lang="en-GB" b="1" dirty="0" smtClean="0"/>
            </a:br>
            <a:endParaRPr lang="en-GB" b="1" dirty="0"/>
          </a:p>
        </p:txBody>
      </p:sp>
      <p:sp>
        <p:nvSpPr>
          <p:cNvPr id="3" name="Content Placeholder 2"/>
          <p:cNvSpPr>
            <a:spLocks noGrp="1"/>
          </p:cNvSpPr>
          <p:nvPr>
            <p:ph idx="1"/>
          </p:nvPr>
        </p:nvSpPr>
        <p:spPr>
          <a:xfrm>
            <a:off x="107504" y="836712"/>
            <a:ext cx="8928992" cy="5832648"/>
          </a:xfrm>
        </p:spPr>
        <p:txBody>
          <a:bodyPr>
            <a:noAutofit/>
          </a:bodyPr>
          <a:lstStyle/>
          <a:p>
            <a:pPr>
              <a:spcBef>
                <a:spcPts val="0"/>
              </a:spcBef>
            </a:pPr>
            <a:r>
              <a:rPr lang="en-GB" sz="2600" dirty="0" smtClean="0"/>
              <a:t>Reduction </a:t>
            </a:r>
            <a:r>
              <a:rPr lang="en-GB" sz="2600" dirty="0"/>
              <a:t>in </a:t>
            </a:r>
            <a:r>
              <a:rPr lang="en-GB" sz="2600" dirty="0" smtClean="0"/>
              <a:t>demand</a:t>
            </a:r>
          </a:p>
          <a:p>
            <a:pPr lvl="1">
              <a:spcBef>
                <a:spcPts val="0"/>
              </a:spcBef>
            </a:pPr>
            <a:r>
              <a:rPr lang="en-GB" sz="1800" dirty="0" smtClean="0"/>
              <a:t>All input parameters affecting energy saving set at level 2 except for four, which were set at the “very ambitious” level 3 (Shift </a:t>
            </a:r>
            <a:r>
              <a:rPr lang="en-GB" sz="1800" dirty="0"/>
              <a:t>to zero emission </a:t>
            </a:r>
            <a:r>
              <a:rPr lang="en-GB" sz="1800" dirty="0" smtClean="0"/>
              <a:t>transport, Domestic freight, Home insulation and Energy intensity of industry). </a:t>
            </a:r>
            <a:endParaRPr lang="en-GB" sz="1800" dirty="0" smtClean="0"/>
          </a:p>
          <a:p>
            <a:pPr>
              <a:spcBef>
                <a:spcPts val="0"/>
              </a:spcBef>
            </a:pPr>
            <a:r>
              <a:rPr lang="en-GB" sz="2600" dirty="0" smtClean="0"/>
              <a:t>Electrification </a:t>
            </a:r>
            <a:r>
              <a:rPr lang="en-GB" sz="2600" dirty="0"/>
              <a:t>of </a:t>
            </a:r>
            <a:r>
              <a:rPr lang="en-GB" sz="2600" dirty="0" smtClean="0"/>
              <a:t>supply</a:t>
            </a:r>
          </a:p>
          <a:p>
            <a:pPr lvl="1" indent="-342900">
              <a:spcBef>
                <a:spcPts val="0"/>
              </a:spcBef>
            </a:pPr>
            <a:r>
              <a:rPr lang="en-GB" sz="1800" dirty="0" smtClean="0"/>
              <a:t>Home heating set at level 3 and Commercial heating at level 4. </a:t>
            </a:r>
            <a:endParaRPr lang="en-GB" sz="1800" dirty="0" smtClean="0"/>
          </a:p>
          <a:p>
            <a:pPr>
              <a:spcBef>
                <a:spcPts val="0"/>
              </a:spcBef>
            </a:pPr>
            <a:r>
              <a:rPr lang="en-GB" sz="2600" dirty="0" smtClean="0"/>
              <a:t>Using </a:t>
            </a:r>
            <a:r>
              <a:rPr lang="en-GB" sz="2600" dirty="0"/>
              <a:t>low carbon electricity generators </a:t>
            </a:r>
            <a:endParaRPr lang="en-GB" sz="2600" dirty="0" smtClean="0"/>
          </a:p>
          <a:p>
            <a:pPr marL="685800" lvl="1">
              <a:spcBef>
                <a:spcPts val="0"/>
              </a:spcBef>
            </a:pPr>
            <a:r>
              <a:rPr lang="en-GB" sz="2000" dirty="0" smtClean="0"/>
              <a:t>We have set the ‘supply’ parameters so as to achieve a roughly equal spread of primary supply over nuclear, renewable and </a:t>
            </a:r>
            <a:r>
              <a:rPr lang="en-GB" sz="2000" b="1" dirty="0" smtClean="0"/>
              <a:t>fossil fuels with CCS</a:t>
            </a:r>
            <a:endParaRPr lang="en-GB" sz="2000" b="1" dirty="0"/>
          </a:p>
          <a:p>
            <a:pPr>
              <a:spcBef>
                <a:spcPts val="0"/>
              </a:spcBef>
            </a:pPr>
            <a:r>
              <a:rPr lang="en-GB" sz="2600" dirty="0" smtClean="0"/>
              <a:t>Selection of primary sources</a:t>
            </a:r>
          </a:p>
          <a:p>
            <a:pPr lvl="1">
              <a:spcBef>
                <a:spcPts val="0"/>
              </a:spcBef>
            </a:pPr>
            <a:r>
              <a:rPr lang="en-GB" sz="2000" dirty="0" smtClean="0"/>
              <a:t>We have largely excluded wave, tidal, solar PV and geothermal inputs</a:t>
            </a:r>
            <a:endParaRPr lang="en-GB" sz="2000" dirty="0"/>
          </a:p>
          <a:p>
            <a:r>
              <a:rPr lang="en-GB" sz="2600" dirty="0" smtClean="0"/>
              <a:t>Ensuring </a:t>
            </a:r>
            <a:r>
              <a:rPr lang="en-GB" sz="2600" dirty="0"/>
              <a:t>a high level of </a:t>
            </a:r>
            <a:r>
              <a:rPr lang="en-GB" sz="2600" dirty="0" smtClean="0"/>
              <a:t>achievability</a:t>
            </a:r>
          </a:p>
          <a:p>
            <a:pPr lvl="1"/>
            <a:r>
              <a:rPr lang="en-GB" sz="1800" dirty="0" smtClean="0"/>
              <a:t>We have not sought to exceed a 20% reduction in end use of energy</a:t>
            </a:r>
          </a:p>
          <a:p>
            <a:pPr lvl="1"/>
            <a:r>
              <a:rPr lang="en-GB" sz="1800" dirty="0" smtClean="0"/>
              <a:t>We </a:t>
            </a:r>
            <a:r>
              <a:rPr lang="en-GB" sz="1800" dirty="0"/>
              <a:t>have </a:t>
            </a:r>
            <a:r>
              <a:rPr lang="en-GB" sz="1800" dirty="0" smtClean="0"/>
              <a:t>kept growth of </a:t>
            </a:r>
            <a:r>
              <a:rPr lang="en-GB" sz="1800" dirty="0"/>
              <a:t>nuclear </a:t>
            </a:r>
            <a:r>
              <a:rPr lang="en-GB" sz="1800" dirty="0" smtClean="0"/>
              <a:t>down to 30 </a:t>
            </a:r>
            <a:r>
              <a:rPr lang="en-GB" sz="1800" dirty="0" err="1" smtClean="0"/>
              <a:t>GWe</a:t>
            </a:r>
            <a:r>
              <a:rPr lang="en-GB" sz="1800" dirty="0" smtClean="0"/>
              <a:t> and </a:t>
            </a:r>
            <a:r>
              <a:rPr lang="en-GB" sz="1800" dirty="0" smtClean="0"/>
              <a:t>wind down to </a:t>
            </a:r>
            <a:r>
              <a:rPr lang="en-GB" sz="1800" dirty="0" smtClean="0"/>
              <a:t>13 </a:t>
            </a:r>
            <a:r>
              <a:rPr lang="en-GB" sz="1800" dirty="0" err="1" smtClean="0"/>
              <a:t>GWav</a:t>
            </a:r>
            <a:r>
              <a:rPr lang="en-GB" sz="1800" dirty="0" smtClean="0"/>
              <a:t> by 2050</a:t>
            </a:r>
          </a:p>
          <a:p>
            <a:pPr lvl="1"/>
            <a:r>
              <a:rPr lang="en-GB" sz="1800" dirty="0"/>
              <a:t> </a:t>
            </a:r>
            <a:r>
              <a:rPr lang="en-GB" sz="1800" dirty="0" smtClean="0"/>
              <a:t>We have made large increases in </a:t>
            </a:r>
            <a:r>
              <a:rPr lang="en-GB" sz="1800" dirty="0" smtClean="0"/>
              <a:t> biomass (28 GW) and environmental heat (28 GW), so as to permit power plants with CCS to contribute significant ‘negative emissions’</a:t>
            </a:r>
            <a:endParaRPr lang="en-GB" sz="1800" dirty="0" smtClean="0"/>
          </a:p>
        </p:txBody>
      </p:sp>
      <p:sp>
        <p:nvSpPr>
          <p:cNvPr id="4" name="Slide Number Placeholder 3"/>
          <p:cNvSpPr>
            <a:spLocks noGrp="1"/>
          </p:cNvSpPr>
          <p:nvPr>
            <p:ph type="sldNum" sz="quarter" idx="12"/>
          </p:nvPr>
        </p:nvSpPr>
        <p:spPr>
          <a:xfrm>
            <a:off x="8676456" y="6356350"/>
            <a:ext cx="360040" cy="365125"/>
          </a:xfrm>
        </p:spPr>
        <p:txBody>
          <a:bodyPr/>
          <a:lstStyle/>
          <a:p>
            <a:fld id="{DB8EE25D-A1B3-4977-ADA8-BD2763D2FB28}" type="slidenum">
              <a:rPr lang="en-GB" smtClean="0"/>
              <a:t>29</a:t>
            </a:fld>
            <a:endParaRPr lang="en-GB" dirty="0"/>
          </a:p>
        </p:txBody>
      </p:sp>
    </p:spTree>
    <p:extLst>
      <p:ext uri="{BB962C8B-B14F-4D97-AF65-F5344CB8AC3E}">
        <p14:creationId xmlns:p14="http://schemas.microsoft.com/office/powerpoint/2010/main" val="680660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t>Summary</a:t>
            </a:r>
            <a:endParaRPr lang="en-GB" b="1" dirty="0"/>
          </a:p>
        </p:txBody>
      </p:sp>
      <p:sp>
        <p:nvSpPr>
          <p:cNvPr id="3" name="Content Placeholder 2"/>
          <p:cNvSpPr>
            <a:spLocks noGrp="1"/>
          </p:cNvSpPr>
          <p:nvPr>
            <p:ph idx="1"/>
          </p:nvPr>
        </p:nvSpPr>
        <p:spPr>
          <a:xfrm>
            <a:off x="457200" y="908720"/>
            <a:ext cx="8435280" cy="5688632"/>
          </a:xfrm>
        </p:spPr>
        <p:txBody>
          <a:bodyPr>
            <a:normAutofit fontScale="92500" lnSpcReduction="20000"/>
          </a:bodyPr>
          <a:lstStyle/>
          <a:p>
            <a:pPr marL="0" indent="0">
              <a:buNone/>
            </a:pPr>
            <a:r>
              <a:rPr lang="en-GB" sz="2800" dirty="0" smtClean="0"/>
              <a:t>Background to this British </a:t>
            </a:r>
            <a:r>
              <a:rPr lang="en-GB" sz="2800" dirty="0" err="1" smtClean="0"/>
              <a:t>Pugwash</a:t>
            </a:r>
            <a:r>
              <a:rPr lang="en-GB" sz="2800" dirty="0" smtClean="0"/>
              <a:t> project</a:t>
            </a:r>
          </a:p>
          <a:p>
            <a:r>
              <a:rPr lang="en-GB" sz="2400" dirty="0" smtClean="0"/>
              <a:t>UK Government energy planning 1998-2012</a:t>
            </a:r>
          </a:p>
          <a:p>
            <a:r>
              <a:rPr lang="en-GB" sz="2400" dirty="0" smtClean="0"/>
              <a:t>The current UK energy supply system &amp; why it needs to change</a:t>
            </a:r>
          </a:p>
          <a:p>
            <a:r>
              <a:rPr lang="en-GB" sz="2400" dirty="0" smtClean="0"/>
              <a:t>Technologies to be considered for future developments</a:t>
            </a:r>
          </a:p>
          <a:p>
            <a:r>
              <a:rPr lang="en-GB" sz="2400" dirty="0" smtClean="0"/>
              <a:t>The DECC ‘Pathways to 2050 Calculator’</a:t>
            </a:r>
          </a:p>
          <a:p>
            <a:pPr marL="0" indent="0">
              <a:buNone/>
            </a:pPr>
            <a:endParaRPr lang="en-GB" sz="2400" dirty="0" smtClean="0"/>
          </a:p>
          <a:p>
            <a:pPr marL="0" indent="0">
              <a:buNone/>
            </a:pPr>
            <a:r>
              <a:rPr lang="en-GB" sz="2800" dirty="0" smtClean="0"/>
              <a:t>Presentation of the Pathways developed by our champions:</a:t>
            </a:r>
          </a:p>
          <a:p>
            <a:pPr lvl="1"/>
            <a:r>
              <a:rPr lang="en-GB" sz="2200" dirty="0" smtClean="0"/>
              <a:t>The High Nuclear Pathway</a:t>
            </a:r>
          </a:p>
          <a:p>
            <a:pPr lvl="1"/>
            <a:r>
              <a:rPr lang="en-GB" sz="2200" dirty="0" smtClean="0"/>
              <a:t>The High Renewables Pathway</a:t>
            </a:r>
          </a:p>
          <a:p>
            <a:pPr lvl="1"/>
            <a:r>
              <a:rPr lang="en-GB" sz="2200" dirty="0" smtClean="0"/>
              <a:t>The Intermediate Pathway</a:t>
            </a:r>
          </a:p>
          <a:p>
            <a:pPr marL="0" indent="0">
              <a:buNone/>
            </a:pPr>
            <a:endParaRPr lang="en-GB" sz="2800" dirty="0" smtClean="0"/>
          </a:p>
          <a:p>
            <a:pPr marL="0" indent="0">
              <a:buNone/>
            </a:pPr>
            <a:r>
              <a:rPr lang="en-GB" sz="2800" dirty="0" smtClean="0"/>
              <a:t>Discussion &amp; inter-comparison of the three Pathways</a:t>
            </a:r>
          </a:p>
          <a:p>
            <a:r>
              <a:rPr lang="en-GB" sz="2400" dirty="0" smtClean="0"/>
              <a:t>Issues to take into account in reaching a decision</a:t>
            </a:r>
          </a:p>
          <a:p>
            <a:r>
              <a:rPr lang="en-GB" sz="2400" dirty="0" smtClean="0"/>
              <a:t>Implications for European and world-wide energy policy</a:t>
            </a:r>
          </a:p>
          <a:p>
            <a:r>
              <a:rPr lang="en-GB" sz="2400" dirty="0" smtClean="0"/>
              <a:t>Conclusions and recommendations</a:t>
            </a:r>
          </a:p>
          <a:p>
            <a:endParaRPr lang="en-GB" sz="2200"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DB8EE25D-A1B3-4977-ADA8-BD2763D2FB28}" type="slidenum">
              <a:rPr lang="en-GB" smtClean="0"/>
              <a:t>3</a:t>
            </a:fld>
            <a:endParaRPr lang="en-GB"/>
          </a:p>
        </p:txBody>
      </p:sp>
    </p:spTree>
    <p:extLst>
      <p:ext uri="{BB962C8B-B14F-4D97-AF65-F5344CB8AC3E}">
        <p14:creationId xmlns:p14="http://schemas.microsoft.com/office/powerpoint/2010/main" val="3699949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Balance of primary supply</a:t>
            </a:r>
            <a:endParaRPr lang="en-GB" dirty="0"/>
          </a:p>
        </p:txBody>
      </p:sp>
      <p:sp>
        <p:nvSpPr>
          <p:cNvPr id="6" name="TextBox 5"/>
          <p:cNvSpPr txBox="1"/>
          <p:nvPr/>
        </p:nvSpPr>
        <p:spPr>
          <a:xfrm>
            <a:off x="2195736" y="1484784"/>
            <a:ext cx="1584176" cy="523220"/>
          </a:xfrm>
          <a:prstGeom prst="rect">
            <a:avLst/>
          </a:prstGeom>
          <a:noFill/>
        </p:spPr>
        <p:txBody>
          <a:bodyPr wrap="square" rtlCol="0">
            <a:spAutoFit/>
          </a:bodyPr>
          <a:lstStyle/>
          <a:p>
            <a:r>
              <a:rPr lang="en-GB" sz="2800" dirty="0" smtClean="0"/>
              <a:t>2010</a:t>
            </a:r>
            <a:endParaRPr lang="en-GB" sz="2800" dirty="0"/>
          </a:p>
        </p:txBody>
      </p:sp>
      <p:sp>
        <p:nvSpPr>
          <p:cNvPr id="7" name="TextBox 6"/>
          <p:cNvSpPr txBox="1"/>
          <p:nvPr/>
        </p:nvSpPr>
        <p:spPr>
          <a:xfrm>
            <a:off x="5940152" y="1516452"/>
            <a:ext cx="1584176" cy="523220"/>
          </a:xfrm>
          <a:prstGeom prst="rect">
            <a:avLst/>
          </a:prstGeom>
          <a:noFill/>
        </p:spPr>
        <p:txBody>
          <a:bodyPr wrap="square" rtlCol="0">
            <a:spAutoFit/>
          </a:bodyPr>
          <a:lstStyle/>
          <a:p>
            <a:r>
              <a:rPr lang="en-GB" sz="2800" dirty="0" smtClean="0"/>
              <a:t>2050</a:t>
            </a:r>
            <a:endParaRPr lang="en-GB" sz="2800" dirty="0"/>
          </a:p>
        </p:txBody>
      </p:sp>
      <p:sp>
        <p:nvSpPr>
          <p:cNvPr id="8" name="TextBox 7"/>
          <p:cNvSpPr txBox="1"/>
          <p:nvPr/>
        </p:nvSpPr>
        <p:spPr>
          <a:xfrm>
            <a:off x="3203848" y="4869160"/>
            <a:ext cx="3456384" cy="1384995"/>
          </a:xfrm>
          <a:prstGeom prst="rect">
            <a:avLst/>
          </a:prstGeom>
          <a:noFill/>
        </p:spPr>
        <p:txBody>
          <a:bodyPr wrap="square" rtlCol="0">
            <a:spAutoFit/>
          </a:bodyPr>
          <a:lstStyle/>
          <a:p>
            <a:r>
              <a:rPr lang="en-GB" sz="2800" dirty="0" smtClean="0"/>
              <a:t>Blue – fossil fuels</a:t>
            </a:r>
          </a:p>
          <a:p>
            <a:r>
              <a:rPr lang="en-GB" sz="2800" dirty="0" smtClean="0"/>
              <a:t>Red – nuclear</a:t>
            </a:r>
          </a:p>
          <a:p>
            <a:r>
              <a:rPr lang="en-GB" sz="2800" dirty="0" smtClean="0"/>
              <a:t>Green - renewables</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2395538"/>
            <a:ext cx="6877050"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064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Conclusions</a:t>
            </a:r>
            <a:endParaRPr lang="en-GB" dirty="0"/>
          </a:p>
        </p:txBody>
      </p:sp>
      <p:sp>
        <p:nvSpPr>
          <p:cNvPr id="3" name="Content Placeholder 2"/>
          <p:cNvSpPr>
            <a:spLocks noGrp="1"/>
          </p:cNvSpPr>
          <p:nvPr>
            <p:ph idx="1"/>
          </p:nvPr>
        </p:nvSpPr>
        <p:spPr/>
        <p:txBody>
          <a:bodyPr>
            <a:normAutofit fontScale="92500"/>
          </a:bodyPr>
          <a:lstStyle/>
          <a:p>
            <a:r>
              <a:rPr lang="en-GB" dirty="0" smtClean="0"/>
              <a:t>A roughly equal combination of CCS, nuclear and renewables enables the 80% reduction in GHG emissions to be met</a:t>
            </a:r>
            <a:r>
              <a:rPr lang="en-GB" dirty="0"/>
              <a:t> </a:t>
            </a:r>
            <a:r>
              <a:rPr lang="en-GB" dirty="0" smtClean="0"/>
              <a:t>by 2050 </a:t>
            </a:r>
          </a:p>
          <a:p>
            <a:r>
              <a:rPr lang="en-GB" dirty="0" smtClean="0"/>
              <a:t>A few “very ambitious” targets were set for energy savings, but no “heroic” (level 4) targets</a:t>
            </a:r>
          </a:p>
          <a:p>
            <a:r>
              <a:rPr lang="en-GB" dirty="0" smtClean="0"/>
              <a:t>An essential element of our pathway is the use of biofuels with CCS to produce “negative” emissions. Without this, the 80% reduction cannot be met</a:t>
            </a:r>
          </a:p>
        </p:txBody>
      </p:sp>
    </p:spTree>
    <p:extLst>
      <p:ext uri="{BB962C8B-B14F-4D97-AF65-F5344CB8AC3E}">
        <p14:creationId xmlns:p14="http://schemas.microsoft.com/office/powerpoint/2010/main" val="2145497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 comparison of the three Pathways</a:t>
            </a:r>
            <a:r>
              <a:rPr lang="en-GB" dirty="0"/>
              <a:t/>
            </a:r>
            <a:br>
              <a:rPr lang="en-GB" dirty="0"/>
            </a:br>
            <a:r>
              <a:rPr lang="en-GB" sz="2200" dirty="0" smtClean="0"/>
              <a:t>High Nuclear (HN), High Renewables (HR) and Intermediate (</a:t>
            </a:r>
            <a:r>
              <a:rPr lang="en-GB" sz="2200" dirty="0" err="1" smtClean="0"/>
              <a:t>Int</a:t>
            </a:r>
            <a:r>
              <a:rPr lang="en-GB" sz="2200" dirty="0" smtClean="0"/>
              <a:t>)</a:t>
            </a:r>
            <a:endParaRPr lang="en-GB" sz="2200" dirty="0"/>
          </a:p>
        </p:txBody>
      </p:sp>
      <p:sp>
        <p:nvSpPr>
          <p:cNvPr id="3" name="Content Placeholder 2"/>
          <p:cNvSpPr>
            <a:spLocks noGrp="1"/>
          </p:cNvSpPr>
          <p:nvPr>
            <p:ph idx="1"/>
          </p:nvPr>
        </p:nvSpPr>
        <p:spPr>
          <a:xfrm>
            <a:off x="179512" y="1412776"/>
            <a:ext cx="8784976" cy="5112568"/>
          </a:xfrm>
        </p:spPr>
        <p:txBody>
          <a:bodyPr>
            <a:normAutofit fontScale="92500" lnSpcReduction="10000"/>
          </a:bodyPr>
          <a:lstStyle/>
          <a:p>
            <a:r>
              <a:rPr lang="en-GB" sz="2400" dirty="0" smtClean="0"/>
              <a:t>All three Pathways achieve some </a:t>
            </a:r>
            <a:r>
              <a:rPr lang="en-GB" sz="2400" b="1" dirty="0" smtClean="0"/>
              <a:t>reduction in end-user demand </a:t>
            </a:r>
            <a:r>
              <a:rPr lang="en-GB" sz="2400" dirty="0" smtClean="0"/>
              <a:t>by 2050 (HN and </a:t>
            </a:r>
            <a:r>
              <a:rPr lang="en-GB" sz="2400" dirty="0" err="1" smtClean="0"/>
              <a:t>Int</a:t>
            </a:r>
            <a:r>
              <a:rPr lang="en-GB" sz="2400" dirty="0" smtClean="0"/>
              <a:t> ~20%, HR ~40%). Large reductions are controversial.</a:t>
            </a:r>
          </a:p>
          <a:p>
            <a:r>
              <a:rPr lang="en-GB" sz="2400" dirty="0" smtClean="0"/>
              <a:t>All three approximately </a:t>
            </a:r>
            <a:r>
              <a:rPr lang="en-GB" sz="2400" b="1" dirty="0" smtClean="0"/>
              <a:t>double the electrical energy supplied</a:t>
            </a:r>
            <a:r>
              <a:rPr lang="en-GB" sz="2400" dirty="0" smtClean="0"/>
              <a:t>, because of end-use electrification, but the HR electrical capacity is much higher, so as to give a reserve to cope with renewables intermittency</a:t>
            </a:r>
          </a:p>
          <a:p>
            <a:r>
              <a:rPr lang="en-GB" sz="2400" dirty="0" smtClean="0"/>
              <a:t>Two of the three Pathways expand the Nuclear fleet significantly beyond the immediate ‘new build’ scale (HN 80 </a:t>
            </a:r>
            <a:r>
              <a:rPr lang="en-GB" sz="2400" dirty="0" err="1" smtClean="0"/>
              <a:t>GWe</a:t>
            </a:r>
            <a:r>
              <a:rPr lang="en-GB" sz="2400" dirty="0" smtClean="0"/>
              <a:t>, </a:t>
            </a:r>
            <a:r>
              <a:rPr lang="en-GB" sz="2400" dirty="0" err="1" smtClean="0"/>
              <a:t>Int</a:t>
            </a:r>
            <a:r>
              <a:rPr lang="en-GB" sz="2400" dirty="0" smtClean="0"/>
              <a:t> 39 </a:t>
            </a:r>
            <a:r>
              <a:rPr lang="en-GB" sz="2400" dirty="0" err="1" smtClean="0"/>
              <a:t>GWe</a:t>
            </a:r>
            <a:r>
              <a:rPr lang="en-GB" sz="2400" dirty="0" smtClean="0"/>
              <a:t>). The third </a:t>
            </a:r>
            <a:r>
              <a:rPr lang="en-GB" sz="2400" b="1" dirty="0" smtClean="0"/>
              <a:t>eliminates</a:t>
            </a:r>
            <a:r>
              <a:rPr lang="en-GB" sz="2400" dirty="0" smtClean="0"/>
              <a:t> it altogether.</a:t>
            </a:r>
            <a:endParaRPr lang="en-GB" sz="2400" dirty="0"/>
          </a:p>
          <a:p>
            <a:r>
              <a:rPr lang="en-GB" sz="2400" dirty="0" smtClean="0"/>
              <a:t>All three Pathways include some </a:t>
            </a:r>
            <a:r>
              <a:rPr lang="en-GB" sz="2400" b="1" dirty="0" smtClean="0"/>
              <a:t>renewable energy capacity</a:t>
            </a:r>
            <a:r>
              <a:rPr lang="en-GB" sz="2400" dirty="0" smtClean="0"/>
              <a:t>, but the amounts vary greatly (HN 18 GW, </a:t>
            </a:r>
            <a:r>
              <a:rPr lang="en-GB" sz="2400" dirty="0" err="1" smtClean="0"/>
              <a:t>Int</a:t>
            </a:r>
            <a:r>
              <a:rPr lang="en-GB" sz="2400" dirty="0" smtClean="0"/>
              <a:t> 40 GW, HR 181 GW)</a:t>
            </a:r>
          </a:p>
          <a:p>
            <a:r>
              <a:rPr lang="en-GB" sz="2400" dirty="0" smtClean="0"/>
              <a:t>All three include some </a:t>
            </a:r>
            <a:r>
              <a:rPr lang="en-GB" sz="2400" b="1" dirty="0" smtClean="0"/>
              <a:t>CCS </a:t>
            </a:r>
            <a:r>
              <a:rPr lang="en-GB" sz="2400" dirty="0" smtClean="0"/>
              <a:t>(HR 2 GW, HN 21 GW, </a:t>
            </a:r>
            <a:r>
              <a:rPr lang="en-GB" sz="2400" dirty="0" err="1" smtClean="0"/>
              <a:t>Int</a:t>
            </a:r>
            <a:r>
              <a:rPr lang="en-GB" sz="2400" dirty="0" smtClean="0"/>
              <a:t> 51 GW)</a:t>
            </a:r>
          </a:p>
          <a:p>
            <a:r>
              <a:rPr lang="en-GB" sz="2400" dirty="0" smtClean="0"/>
              <a:t>All three achieve the 80% reduction in emissions by 2050, but the HR Pathway </a:t>
            </a:r>
            <a:r>
              <a:rPr lang="en-GB" sz="2400" b="1" dirty="0" smtClean="0"/>
              <a:t>achieves reductions earlier</a:t>
            </a:r>
            <a:r>
              <a:rPr lang="en-GB" sz="2400" dirty="0" smtClean="0"/>
              <a:t>, because it has no nuclear build</a:t>
            </a:r>
          </a:p>
          <a:p>
            <a:r>
              <a:rPr lang="en-GB" sz="2400" dirty="0" smtClean="0"/>
              <a:t>All three Pathways are estimated to cost £3 trillion over the period 2010-2050. </a:t>
            </a:r>
            <a:r>
              <a:rPr lang="en-GB" sz="2400" b="1" dirty="0" smtClean="0"/>
              <a:t>Cost differences </a:t>
            </a:r>
            <a:r>
              <a:rPr lang="en-GB" sz="2400" dirty="0" smtClean="0"/>
              <a:t>between them are less than the uncertainties.</a:t>
            </a:r>
          </a:p>
          <a:p>
            <a:endParaRPr lang="en-GB" sz="2400" dirty="0"/>
          </a:p>
        </p:txBody>
      </p:sp>
      <p:sp>
        <p:nvSpPr>
          <p:cNvPr id="4" name="Slide Number Placeholder 3"/>
          <p:cNvSpPr>
            <a:spLocks noGrp="1"/>
          </p:cNvSpPr>
          <p:nvPr>
            <p:ph type="sldNum" sz="quarter" idx="12"/>
          </p:nvPr>
        </p:nvSpPr>
        <p:spPr/>
        <p:txBody>
          <a:bodyPr/>
          <a:lstStyle/>
          <a:p>
            <a:fld id="{DB8EE25D-A1B3-4977-ADA8-BD2763D2FB28}" type="slidenum">
              <a:rPr lang="en-GB" smtClean="0"/>
              <a:t>32</a:t>
            </a:fld>
            <a:endParaRPr lang="en-GB"/>
          </a:p>
        </p:txBody>
      </p:sp>
    </p:spTree>
    <p:extLst>
      <p:ext uri="{BB962C8B-B14F-4D97-AF65-F5344CB8AC3E}">
        <p14:creationId xmlns:p14="http://schemas.microsoft.com/office/powerpoint/2010/main" val="1277568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r>
              <a:rPr lang="en-GB" dirty="0" smtClean="0"/>
              <a:t/>
            </a:r>
            <a:br>
              <a:rPr lang="en-GB" dirty="0" smtClean="0"/>
            </a:br>
            <a:r>
              <a:rPr lang="en-GB" dirty="0" smtClean="0"/>
              <a:t/>
            </a:r>
            <a:br>
              <a:rPr lang="en-GB" dirty="0" smtClean="0"/>
            </a:br>
            <a:r>
              <a:rPr lang="en-GB" sz="3600" b="1" dirty="0" smtClean="0"/>
              <a:t>Issues </a:t>
            </a:r>
            <a:r>
              <a:rPr lang="en-GB" sz="3600" b="1" dirty="0"/>
              <a:t>to take into account in reaching a </a:t>
            </a:r>
            <a:r>
              <a:rPr lang="en-GB" sz="3100" b="1" dirty="0"/>
              <a:t>decision</a:t>
            </a:r>
            <a:r>
              <a:rPr lang="en-GB" sz="4000" dirty="0"/>
              <a:t/>
            </a:r>
            <a:br>
              <a:rPr lang="en-GB" sz="4000" dirty="0"/>
            </a:br>
            <a:r>
              <a:rPr lang="en-GB" dirty="0"/>
              <a:t/>
            </a:r>
            <a:br>
              <a:rPr lang="en-GB" dirty="0"/>
            </a:br>
            <a:endParaRPr lang="en-GB" dirty="0"/>
          </a:p>
        </p:txBody>
      </p:sp>
      <p:sp>
        <p:nvSpPr>
          <p:cNvPr id="3" name="Content Placeholder 2"/>
          <p:cNvSpPr>
            <a:spLocks noGrp="1"/>
          </p:cNvSpPr>
          <p:nvPr>
            <p:ph idx="1"/>
          </p:nvPr>
        </p:nvSpPr>
        <p:spPr>
          <a:xfrm>
            <a:off x="467544" y="836712"/>
            <a:ext cx="8435280" cy="5760640"/>
          </a:xfrm>
        </p:spPr>
        <p:txBody>
          <a:bodyPr>
            <a:noAutofit/>
          </a:bodyPr>
          <a:lstStyle/>
          <a:p>
            <a:pPr>
              <a:spcBef>
                <a:spcPts val="0"/>
              </a:spcBef>
            </a:pPr>
            <a:r>
              <a:rPr lang="en-GB" sz="2800" b="1" dirty="0" smtClean="0"/>
              <a:t>Technical risk</a:t>
            </a:r>
            <a:r>
              <a:rPr lang="en-GB" sz="2800" dirty="0" smtClean="0"/>
              <a:t>:</a:t>
            </a:r>
          </a:p>
          <a:p>
            <a:pPr lvl="1">
              <a:spcBef>
                <a:spcPts val="0"/>
              </a:spcBef>
            </a:pPr>
            <a:r>
              <a:rPr lang="en-GB" sz="2200" dirty="0" smtClean="0"/>
              <a:t>Nuclear – none of the 3</a:t>
            </a:r>
            <a:r>
              <a:rPr lang="en-GB" sz="2200" baseline="30000" dirty="0" smtClean="0"/>
              <a:t>rd</a:t>
            </a:r>
            <a:r>
              <a:rPr lang="en-GB" sz="2200" dirty="0" smtClean="0"/>
              <a:t> generation designs under consideration is yet fully proven</a:t>
            </a:r>
          </a:p>
          <a:p>
            <a:pPr lvl="1">
              <a:spcBef>
                <a:spcPts val="0"/>
              </a:spcBef>
            </a:pPr>
            <a:r>
              <a:rPr lang="en-GB" sz="2200" dirty="0" smtClean="0"/>
              <a:t>Renewables – apart from onshore </a:t>
            </a:r>
            <a:r>
              <a:rPr lang="en-GB" sz="2200" dirty="0"/>
              <a:t>wind </a:t>
            </a:r>
            <a:r>
              <a:rPr lang="en-GB" sz="2200" dirty="0" smtClean="0"/>
              <a:t>(which has </a:t>
            </a:r>
            <a:r>
              <a:rPr lang="en-GB" sz="2200" dirty="0"/>
              <a:t>land use and public acceptability </a:t>
            </a:r>
            <a:r>
              <a:rPr lang="en-GB" sz="2200" dirty="0" smtClean="0"/>
              <a:t>issues), none of the technologies are yet fully commercially competitive</a:t>
            </a:r>
          </a:p>
          <a:p>
            <a:pPr lvl="1">
              <a:spcBef>
                <a:spcPts val="0"/>
              </a:spcBef>
            </a:pPr>
            <a:r>
              <a:rPr lang="en-GB" sz="2200" dirty="0" smtClean="0"/>
              <a:t>CCS – there is as yet no full-scale commercial plant anywhere in the world, and there are uncertainties about its infrastructure requirements</a:t>
            </a:r>
          </a:p>
          <a:p>
            <a:pPr>
              <a:spcBef>
                <a:spcPts val="0"/>
              </a:spcBef>
            </a:pPr>
            <a:r>
              <a:rPr lang="en-GB" sz="2800" b="1" dirty="0" smtClean="0"/>
              <a:t>Commercial risk</a:t>
            </a:r>
            <a:r>
              <a:rPr lang="en-GB" sz="2800" dirty="0" smtClean="0"/>
              <a:t>: </a:t>
            </a:r>
            <a:r>
              <a:rPr lang="en-GB" sz="2200" dirty="0" smtClean="0"/>
              <a:t>trends in the cost of all the relevant technologies are hard to predict</a:t>
            </a:r>
          </a:p>
          <a:p>
            <a:pPr>
              <a:spcBef>
                <a:spcPts val="0"/>
              </a:spcBef>
            </a:pPr>
            <a:r>
              <a:rPr lang="en-GB" sz="2800" b="1" dirty="0" smtClean="0"/>
              <a:t>UK industrial infrastructure</a:t>
            </a:r>
            <a:r>
              <a:rPr lang="en-GB" sz="2800" dirty="0" smtClean="0"/>
              <a:t>: </a:t>
            </a:r>
            <a:r>
              <a:rPr lang="en-GB" sz="2200" dirty="0" smtClean="0"/>
              <a:t>we have lost much of our historic nuclear capability, and have not yet created a capability for rapid manufacture of renewable or CCS technology on the required scale</a:t>
            </a:r>
          </a:p>
        </p:txBody>
      </p:sp>
      <p:sp>
        <p:nvSpPr>
          <p:cNvPr id="4" name="Slide Number Placeholder 3"/>
          <p:cNvSpPr>
            <a:spLocks noGrp="1"/>
          </p:cNvSpPr>
          <p:nvPr>
            <p:ph type="sldNum" sz="quarter" idx="12"/>
          </p:nvPr>
        </p:nvSpPr>
        <p:spPr/>
        <p:txBody>
          <a:bodyPr/>
          <a:lstStyle/>
          <a:p>
            <a:fld id="{DB8EE25D-A1B3-4977-ADA8-BD2763D2FB28}" type="slidenum">
              <a:rPr lang="en-GB" smtClean="0"/>
              <a:t>33</a:t>
            </a:fld>
            <a:endParaRPr lang="en-GB"/>
          </a:p>
        </p:txBody>
      </p:sp>
    </p:spTree>
    <p:extLst>
      <p:ext uri="{BB962C8B-B14F-4D97-AF65-F5344CB8AC3E}">
        <p14:creationId xmlns:p14="http://schemas.microsoft.com/office/powerpoint/2010/main" val="2836686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922114"/>
          </a:xfrm>
        </p:spPr>
        <p:txBody>
          <a:bodyPr>
            <a:normAutofit fontScale="90000"/>
          </a:bodyPr>
          <a:lstStyle/>
          <a:p>
            <a:r>
              <a:rPr lang="en-GB" sz="3200" b="1" dirty="0"/>
              <a:t>Issues to take into account in reaching a </a:t>
            </a:r>
            <a:r>
              <a:rPr lang="en-GB" sz="3200" b="1" dirty="0" smtClean="0"/>
              <a:t>decision</a:t>
            </a:r>
            <a:br>
              <a:rPr lang="en-GB" sz="3200" b="1" dirty="0" smtClean="0"/>
            </a:br>
            <a:r>
              <a:rPr lang="en-GB" sz="2400" b="1" dirty="0" smtClean="0"/>
              <a:t>continued</a:t>
            </a:r>
            <a:endParaRPr lang="en-GB" sz="2400" dirty="0"/>
          </a:p>
        </p:txBody>
      </p:sp>
      <p:sp>
        <p:nvSpPr>
          <p:cNvPr id="3" name="Content Placeholder 2"/>
          <p:cNvSpPr>
            <a:spLocks noGrp="1"/>
          </p:cNvSpPr>
          <p:nvPr>
            <p:ph idx="1"/>
          </p:nvPr>
        </p:nvSpPr>
        <p:spPr>
          <a:xfrm>
            <a:off x="457200" y="1052736"/>
            <a:ext cx="8363272" cy="5472608"/>
          </a:xfrm>
        </p:spPr>
        <p:txBody>
          <a:bodyPr>
            <a:noAutofit/>
          </a:bodyPr>
          <a:lstStyle/>
          <a:p>
            <a:pPr>
              <a:spcBef>
                <a:spcPts val="0"/>
              </a:spcBef>
            </a:pPr>
            <a:r>
              <a:rPr lang="en-GB" sz="2200" b="1" dirty="0" smtClean="0"/>
              <a:t>Safety issues</a:t>
            </a:r>
            <a:r>
              <a:rPr lang="en-GB" sz="2200" dirty="0" smtClean="0"/>
              <a:t>: a major nuclear disaster has occurred somewhere in the world about once every decade. There is also </a:t>
            </a:r>
            <a:r>
              <a:rPr lang="en-GB" sz="2200" dirty="0" err="1" smtClean="0"/>
              <a:t>ongoing</a:t>
            </a:r>
            <a:r>
              <a:rPr lang="en-GB" sz="2200" dirty="0" smtClean="0"/>
              <a:t> public concern about radioactive waste disposal.</a:t>
            </a:r>
          </a:p>
          <a:p>
            <a:pPr>
              <a:spcBef>
                <a:spcPts val="0"/>
              </a:spcBef>
            </a:pPr>
            <a:r>
              <a:rPr lang="en-GB" sz="2200" b="1" dirty="0" smtClean="0"/>
              <a:t>Environmental issu</a:t>
            </a:r>
            <a:r>
              <a:rPr lang="en-GB" sz="2200" dirty="0" smtClean="0"/>
              <a:t>es: </a:t>
            </a:r>
            <a:r>
              <a:rPr lang="en-GB" sz="2200" dirty="0" err="1" smtClean="0"/>
              <a:t>biocrop</a:t>
            </a:r>
            <a:r>
              <a:rPr lang="en-GB" sz="2200" dirty="0" smtClean="0"/>
              <a:t> and onshore wind make high demands on UK land (10% and 1% respectively of the UK land area for the High Renewables Pathway). Extensive industrial activity on upland peat areas would threaten its ability to sequester CO</a:t>
            </a:r>
            <a:r>
              <a:rPr lang="en-GB" sz="2200" baseline="-25000" dirty="0" smtClean="0"/>
              <a:t>2.</a:t>
            </a:r>
          </a:p>
          <a:p>
            <a:pPr>
              <a:spcBef>
                <a:spcPts val="0"/>
              </a:spcBef>
            </a:pPr>
            <a:r>
              <a:rPr lang="en-GB" sz="2200" b="1" dirty="0" smtClean="0"/>
              <a:t>Nuclear non-proliferation </a:t>
            </a:r>
            <a:r>
              <a:rPr lang="en-GB" sz="2200" dirty="0" smtClean="0"/>
              <a:t>commitments: the UK has a special position as a Nuclear Weapon state</a:t>
            </a:r>
          </a:p>
          <a:p>
            <a:pPr>
              <a:spcBef>
                <a:spcPts val="0"/>
              </a:spcBef>
            </a:pPr>
            <a:r>
              <a:rPr lang="en-GB" sz="2200" b="1" dirty="0" smtClean="0"/>
              <a:t>International trade</a:t>
            </a:r>
            <a:r>
              <a:rPr lang="en-GB" sz="2200" dirty="0" smtClean="0"/>
              <a:t>: potentially beneficial, but the UK needs to position itself to benefit from the new energy market</a:t>
            </a:r>
          </a:p>
          <a:p>
            <a:pPr>
              <a:spcBef>
                <a:spcPts val="0"/>
              </a:spcBef>
            </a:pPr>
            <a:r>
              <a:rPr lang="en-GB" sz="2200" b="1" dirty="0" smtClean="0"/>
              <a:t>Public opinion and national politics</a:t>
            </a:r>
            <a:r>
              <a:rPr lang="en-GB" sz="2200" dirty="0" smtClean="0"/>
              <a:t>: recent polls have sent ambiguous signals about public preferences and concerns. There is as yet no cross-party political consensus about the right way forward. The only universal message seems to be ‘not in my back yard’.</a:t>
            </a:r>
          </a:p>
          <a:p>
            <a:pPr>
              <a:spcBef>
                <a:spcPts val="0"/>
              </a:spcBef>
            </a:pPr>
            <a:endParaRPr lang="en-GB" sz="2200" dirty="0"/>
          </a:p>
        </p:txBody>
      </p:sp>
      <p:sp>
        <p:nvSpPr>
          <p:cNvPr id="4" name="Slide Number Placeholder 3"/>
          <p:cNvSpPr>
            <a:spLocks noGrp="1"/>
          </p:cNvSpPr>
          <p:nvPr>
            <p:ph type="sldNum" sz="quarter" idx="12"/>
          </p:nvPr>
        </p:nvSpPr>
        <p:spPr/>
        <p:txBody>
          <a:bodyPr/>
          <a:lstStyle/>
          <a:p>
            <a:fld id="{DB8EE25D-A1B3-4977-ADA8-BD2763D2FB28}" type="slidenum">
              <a:rPr lang="en-GB" smtClean="0"/>
              <a:t>34</a:t>
            </a:fld>
            <a:endParaRPr lang="en-GB"/>
          </a:p>
        </p:txBody>
      </p:sp>
    </p:spTree>
    <p:extLst>
      <p:ext uri="{BB962C8B-B14F-4D97-AF65-F5344CB8AC3E}">
        <p14:creationId xmlns:p14="http://schemas.microsoft.com/office/powerpoint/2010/main" val="539121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720080"/>
          </a:xfrm>
        </p:spPr>
        <p:txBody>
          <a:bodyPr>
            <a:noAutofit/>
          </a:bodyPr>
          <a:lstStyle/>
          <a:p>
            <a:r>
              <a:rPr lang="en-GB" sz="3200" dirty="0" smtClean="0"/>
              <a:t/>
            </a:r>
            <a:br>
              <a:rPr lang="en-GB" sz="3200" dirty="0" smtClean="0"/>
            </a:br>
            <a:r>
              <a:rPr lang="en-GB" sz="3200" dirty="0" smtClean="0"/>
              <a:t>Implications </a:t>
            </a:r>
            <a:r>
              <a:rPr lang="en-GB" sz="3200" dirty="0"/>
              <a:t>for European and world-wide policy</a:t>
            </a:r>
            <a:r>
              <a:rPr lang="en-GB" sz="3400" dirty="0"/>
              <a:t/>
            </a:r>
            <a:br>
              <a:rPr lang="en-GB" sz="3400" dirty="0"/>
            </a:br>
            <a:endParaRPr lang="en-GB" sz="3400" dirty="0"/>
          </a:p>
        </p:txBody>
      </p:sp>
      <p:sp>
        <p:nvSpPr>
          <p:cNvPr id="3" name="Content Placeholder 2"/>
          <p:cNvSpPr>
            <a:spLocks noGrp="1"/>
          </p:cNvSpPr>
          <p:nvPr>
            <p:ph idx="1"/>
          </p:nvPr>
        </p:nvSpPr>
        <p:spPr>
          <a:xfrm>
            <a:off x="229936" y="980728"/>
            <a:ext cx="8928992" cy="5400600"/>
          </a:xfrm>
        </p:spPr>
        <p:txBody>
          <a:bodyPr>
            <a:normAutofit fontScale="92500"/>
          </a:bodyPr>
          <a:lstStyle/>
          <a:p>
            <a:r>
              <a:rPr lang="en-GB" sz="2200" dirty="0" smtClean="0"/>
              <a:t>The countries of Europe all have </a:t>
            </a:r>
            <a:r>
              <a:rPr lang="en-GB" sz="2200" b="1" dirty="0" smtClean="0"/>
              <a:t>different</a:t>
            </a:r>
            <a:r>
              <a:rPr lang="en-GB" sz="2200" dirty="0" smtClean="0"/>
              <a:t> energy resources, technical, economic &amp; political histories. It is hard to reach consensus</a:t>
            </a:r>
          </a:p>
          <a:p>
            <a:r>
              <a:rPr lang="en-GB" sz="2200" dirty="0" smtClean="0"/>
              <a:t>The </a:t>
            </a:r>
            <a:r>
              <a:rPr lang="en-GB" sz="2200" b="1" dirty="0" smtClean="0"/>
              <a:t>EU</a:t>
            </a:r>
            <a:r>
              <a:rPr lang="en-GB" sz="2200" dirty="0" smtClean="0"/>
              <a:t> is encouraging/ imposing, some degree of commonality</a:t>
            </a:r>
          </a:p>
          <a:p>
            <a:r>
              <a:rPr lang="en-GB" sz="2200" dirty="0" smtClean="0"/>
              <a:t>We all share a common concern about Greenhouse Gases, but we do not all have the same </a:t>
            </a:r>
            <a:r>
              <a:rPr lang="en-GB" sz="2200" b="1" dirty="0" smtClean="0"/>
              <a:t>commitment to achieve large reductions</a:t>
            </a:r>
            <a:r>
              <a:rPr lang="en-GB" sz="2200" dirty="0" smtClean="0"/>
              <a:t>. The advent of </a:t>
            </a:r>
            <a:r>
              <a:rPr lang="en-GB" sz="2200" dirty="0" err="1" smtClean="0"/>
              <a:t>fracking</a:t>
            </a:r>
            <a:r>
              <a:rPr lang="en-GB" sz="2200" dirty="0" smtClean="0"/>
              <a:t> has complicated the task of reaching consensus on this</a:t>
            </a:r>
          </a:p>
          <a:p>
            <a:r>
              <a:rPr lang="en-GB" sz="2200" dirty="0" smtClean="0"/>
              <a:t>We have drawn widely diverging conclusions from </a:t>
            </a:r>
            <a:r>
              <a:rPr lang="en-GB" sz="2200" b="1" dirty="0" smtClean="0"/>
              <a:t>Fukushima</a:t>
            </a:r>
          </a:p>
          <a:p>
            <a:r>
              <a:rPr lang="en-GB" sz="2200" dirty="0" smtClean="0"/>
              <a:t>The current level of </a:t>
            </a:r>
            <a:r>
              <a:rPr lang="en-GB" sz="2200" b="1" dirty="0" smtClean="0"/>
              <a:t>electrical interconnection </a:t>
            </a:r>
            <a:r>
              <a:rPr lang="en-GB" sz="2200" dirty="0" smtClean="0"/>
              <a:t>between countries is quite small: </a:t>
            </a:r>
            <a:r>
              <a:rPr lang="en-GB" sz="2200" dirty="0"/>
              <a:t>commerce </a:t>
            </a:r>
            <a:r>
              <a:rPr lang="en-GB" sz="2200" dirty="0" smtClean="0"/>
              <a:t>in fossil fuels is much larger, but raises political issues</a:t>
            </a:r>
          </a:p>
          <a:p>
            <a:r>
              <a:rPr lang="en-GB" sz="2200" dirty="0" smtClean="0"/>
              <a:t>The High Renewables advocates in the UK would like to increase interconnection  substantially to help solve </a:t>
            </a:r>
            <a:r>
              <a:rPr lang="en-GB" sz="2200" b="1" dirty="0" smtClean="0"/>
              <a:t>the problem of intermittency. </a:t>
            </a:r>
            <a:r>
              <a:rPr lang="en-GB" sz="2200" dirty="0" smtClean="0"/>
              <a:t>Will this be acceptable?</a:t>
            </a:r>
            <a:endParaRPr lang="en-GB" sz="2200" b="1" dirty="0" smtClean="0"/>
          </a:p>
          <a:p>
            <a:r>
              <a:rPr lang="en-GB" sz="2200" dirty="0" smtClean="0"/>
              <a:t>Although individual nations can set an example, the problem of </a:t>
            </a:r>
            <a:r>
              <a:rPr lang="en-GB" sz="2200" b="1" dirty="0" smtClean="0"/>
              <a:t>Global Warming </a:t>
            </a:r>
            <a:r>
              <a:rPr lang="en-GB" sz="2200" dirty="0" smtClean="0"/>
              <a:t>can only be solved by International action</a:t>
            </a:r>
          </a:p>
          <a:p>
            <a:r>
              <a:rPr lang="en-GB" sz="2200" dirty="0" smtClean="0"/>
              <a:t>The </a:t>
            </a:r>
            <a:r>
              <a:rPr lang="en-GB" sz="2200" b="1" dirty="0" smtClean="0"/>
              <a:t>timescale</a:t>
            </a:r>
            <a:r>
              <a:rPr lang="en-GB" sz="2200" dirty="0" smtClean="0"/>
              <a:t> on which this action is required is uncomfortably short compared with the timescale for decision-taking on major energy investment. Leaving it all to ‘the market’ may slow down action to an unacceptable extent</a:t>
            </a:r>
          </a:p>
          <a:p>
            <a:endParaRPr lang="en-GB" sz="2200" dirty="0"/>
          </a:p>
        </p:txBody>
      </p:sp>
      <p:sp>
        <p:nvSpPr>
          <p:cNvPr id="4" name="Slide Number Placeholder 3"/>
          <p:cNvSpPr>
            <a:spLocks noGrp="1"/>
          </p:cNvSpPr>
          <p:nvPr>
            <p:ph type="sldNum" sz="quarter" idx="12"/>
          </p:nvPr>
        </p:nvSpPr>
        <p:spPr/>
        <p:txBody>
          <a:bodyPr/>
          <a:lstStyle/>
          <a:p>
            <a:fld id="{DB8EE25D-A1B3-4977-ADA8-BD2763D2FB28}" type="slidenum">
              <a:rPr lang="en-GB" smtClean="0"/>
              <a:t>35</a:t>
            </a:fld>
            <a:endParaRPr lang="en-GB"/>
          </a:p>
        </p:txBody>
      </p:sp>
    </p:spTree>
    <p:extLst>
      <p:ext uri="{BB962C8B-B14F-4D97-AF65-F5344CB8AC3E}">
        <p14:creationId xmlns:p14="http://schemas.microsoft.com/office/powerpoint/2010/main" val="1460803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Conclusions and recommendations</a:t>
            </a:r>
            <a:r>
              <a:rPr lang="en-GB" dirty="0"/>
              <a:t/>
            </a:r>
            <a:br>
              <a:rPr lang="en-GB" dirty="0"/>
            </a:br>
            <a:endParaRPr lang="en-GB" dirty="0"/>
          </a:p>
        </p:txBody>
      </p:sp>
      <p:sp>
        <p:nvSpPr>
          <p:cNvPr id="3" name="Content Placeholder 2"/>
          <p:cNvSpPr>
            <a:spLocks noGrp="1"/>
          </p:cNvSpPr>
          <p:nvPr>
            <p:ph idx="1"/>
          </p:nvPr>
        </p:nvSpPr>
        <p:spPr>
          <a:xfrm>
            <a:off x="457200" y="908720"/>
            <a:ext cx="8229600" cy="5688632"/>
          </a:xfrm>
        </p:spPr>
        <p:txBody>
          <a:bodyPr>
            <a:normAutofit fontScale="92500" lnSpcReduction="10000"/>
          </a:bodyPr>
          <a:lstStyle/>
          <a:p>
            <a:r>
              <a:rPr lang="en-GB" sz="2000" dirty="0" smtClean="0"/>
              <a:t>During the next 40 years, the UK will have to rebuild its energy infrastructure almost completely, at a cost of ~ £3 </a:t>
            </a:r>
            <a:r>
              <a:rPr lang="en-GB" sz="2000" dirty="0"/>
              <a:t>trillion. This is a heroic, but not </a:t>
            </a:r>
            <a:r>
              <a:rPr lang="en-GB" sz="2000" dirty="0" smtClean="0"/>
              <a:t>completely unrealistic </a:t>
            </a:r>
            <a:r>
              <a:rPr lang="en-GB" sz="2000" dirty="0"/>
              <a:t>task</a:t>
            </a:r>
            <a:r>
              <a:rPr lang="en-GB" sz="2000" dirty="0" smtClean="0"/>
              <a:t>.</a:t>
            </a:r>
          </a:p>
          <a:p>
            <a:r>
              <a:rPr lang="en-GB" sz="2000" dirty="0" smtClean="0"/>
              <a:t>There is no public or cross-party consensus in the UK about the technologies which should be used, and no clear government lead. Decisions are urgently needed, because of the imminent climate change threat.</a:t>
            </a:r>
          </a:p>
          <a:p>
            <a:r>
              <a:rPr lang="en-GB" sz="2000" dirty="0" smtClean="0"/>
              <a:t>British </a:t>
            </a:r>
            <a:r>
              <a:rPr lang="en-GB" sz="2000" dirty="0" err="1" smtClean="0"/>
              <a:t>Pugwash</a:t>
            </a:r>
            <a:r>
              <a:rPr lang="en-GB" sz="2000" dirty="0" smtClean="0"/>
              <a:t> has put forward three very different Pathways, each of which draws on a broadly ‘credible’ set of technologies,  has a roughly similar cost, and meets the UK commitment to reducing its GHG emissions by 80% by 2050.</a:t>
            </a:r>
          </a:p>
          <a:p>
            <a:r>
              <a:rPr lang="en-GB" sz="2000" dirty="0" smtClean="0"/>
              <a:t>Each Pathway has </a:t>
            </a:r>
            <a:r>
              <a:rPr lang="en-GB" sz="2000" b="1" dirty="0" smtClean="0"/>
              <a:t>advantages and risks</a:t>
            </a:r>
            <a:r>
              <a:rPr lang="en-GB" sz="2000" dirty="0" smtClean="0"/>
              <a:t>, </a:t>
            </a:r>
            <a:r>
              <a:rPr lang="en-GB" sz="2000" smtClean="0"/>
              <a:t>and the </a:t>
            </a:r>
            <a:r>
              <a:rPr lang="en-GB" sz="2000" dirty="0" smtClean="0"/>
              <a:t>decision between them needs to be taken by exercising </a:t>
            </a:r>
            <a:r>
              <a:rPr lang="en-GB" sz="2000" b="1" dirty="0" smtClean="0"/>
              <a:t>judgement on the probabilities</a:t>
            </a:r>
            <a:r>
              <a:rPr lang="en-GB" sz="2000" dirty="0" smtClean="0"/>
              <a:t>, taking account of both quantifiable and unquantifiable issues.</a:t>
            </a:r>
          </a:p>
          <a:p>
            <a:r>
              <a:rPr lang="en-GB" sz="2000" dirty="0" smtClean="0"/>
              <a:t>We urge the UK government to </a:t>
            </a:r>
            <a:r>
              <a:rPr lang="en-GB" sz="2000" b="1" dirty="0" smtClean="0"/>
              <a:t>exercise leadership</a:t>
            </a:r>
            <a:r>
              <a:rPr lang="en-GB" sz="2000" dirty="0" smtClean="0"/>
              <a:t>, and to come forward with a single plan with:</a:t>
            </a:r>
          </a:p>
          <a:p>
            <a:pPr lvl="1"/>
            <a:r>
              <a:rPr lang="en-GB" sz="1500" dirty="0" smtClean="0"/>
              <a:t>named technologies,</a:t>
            </a:r>
          </a:p>
          <a:p>
            <a:pPr lvl="1"/>
            <a:r>
              <a:rPr lang="en-GB" sz="1500" dirty="0" smtClean="0"/>
              <a:t>target dates for the construction of full-scale commercial plants of the chosen types, </a:t>
            </a:r>
          </a:p>
          <a:p>
            <a:pPr lvl="1"/>
            <a:r>
              <a:rPr lang="en-GB" sz="1500" dirty="0" smtClean="0"/>
              <a:t>a management team capable of implementing that plan, and </a:t>
            </a:r>
          </a:p>
          <a:p>
            <a:pPr lvl="1"/>
            <a:r>
              <a:rPr lang="en-GB" sz="1500" dirty="0" smtClean="0"/>
              <a:t>a set of government-funded inducements to the private sector to play its part in implementation</a:t>
            </a:r>
            <a:r>
              <a:rPr lang="en-GB" sz="1400" dirty="0" smtClean="0"/>
              <a:t>.</a:t>
            </a:r>
          </a:p>
          <a:p>
            <a:r>
              <a:rPr lang="en-GB" sz="2000" dirty="0" smtClean="0"/>
              <a:t>We hope that this report will encourage a prompt public debate on UK energy policy, and that other countries may also get drawn into this debate</a:t>
            </a:r>
            <a:endParaRPr lang="en-GB" sz="2000" dirty="0"/>
          </a:p>
        </p:txBody>
      </p:sp>
      <p:sp>
        <p:nvSpPr>
          <p:cNvPr id="4" name="Slide Number Placeholder 3"/>
          <p:cNvSpPr>
            <a:spLocks noGrp="1"/>
          </p:cNvSpPr>
          <p:nvPr>
            <p:ph type="sldNum" sz="quarter" idx="12"/>
          </p:nvPr>
        </p:nvSpPr>
        <p:spPr/>
        <p:txBody>
          <a:bodyPr/>
          <a:lstStyle/>
          <a:p>
            <a:fld id="{DB8EE25D-A1B3-4977-ADA8-BD2763D2FB28}" type="slidenum">
              <a:rPr lang="en-GB" smtClean="0"/>
              <a:t>36</a:t>
            </a:fld>
            <a:endParaRPr lang="en-GB"/>
          </a:p>
        </p:txBody>
      </p:sp>
    </p:spTree>
    <p:extLst>
      <p:ext uri="{BB962C8B-B14F-4D97-AF65-F5344CB8AC3E}">
        <p14:creationId xmlns:p14="http://schemas.microsoft.com/office/powerpoint/2010/main" val="4228571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B8EE25D-A1B3-4977-ADA8-BD2763D2FB28}" type="slidenum">
              <a:rPr lang="en-GB" smtClean="0"/>
              <a:t>37</a:t>
            </a:fld>
            <a:endParaRPr lang="en-GB"/>
          </a:p>
        </p:txBody>
      </p:sp>
    </p:spTree>
    <p:extLst>
      <p:ext uri="{BB962C8B-B14F-4D97-AF65-F5344CB8AC3E}">
        <p14:creationId xmlns:p14="http://schemas.microsoft.com/office/powerpoint/2010/main" val="2965999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NUCLEAR PATHWAY</a:t>
            </a:r>
            <a:br>
              <a:rPr lang="en-US" dirty="0" smtClean="0"/>
            </a:br>
            <a:r>
              <a:rPr lang="en-US" dirty="0" smtClean="0"/>
              <a:t>Energy Demand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6478571"/>
              </p:ext>
            </p:extLst>
          </p:nvPr>
        </p:nvGraphicFramePr>
        <p:xfrm>
          <a:off x="457200" y="2086770"/>
          <a:ext cx="8229600" cy="3505200"/>
        </p:xfrm>
        <a:graphic>
          <a:graphicData uri="http://schemas.openxmlformats.org/drawingml/2006/table">
            <a:tbl>
              <a:tblPr firstRow="1" bandRow="1">
                <a:tableStyleId>{793D81CF-94F2-401A-BA57-92F5A7B2D0C5}</a:tableStyleId>
              </a:tblPr>
              <a:tblGrid>
                <a:gridCol w="2057400"/>
                <a:gridCol w="2057400"/>
                <a:gridCol w="2057400"/>
                <a:gridCol w="2057400"/>
              </a:tblGrid>
              <a:tr h="370840">
                <a:tc>
                  <a:txBody>
                    <a:bodyPr/>
                    <a:lstStyle/>
                    <a:p>
                      <a:r>
                        <a:rPr lang="en-US" dirty="0" smtClean="0"/>
                        <a:t>Energy Demand From</a:t>
                      </a:r>
                      <a:endParaRPr lang="en-US" dirty="0"/>
                    </a:p>
                  </a:txBody>
                  <a:tcPr/>
                </a:tc>
                <a:tc>
                  <a:txBody>
                    <a:bodyPr/>
                    <a:lstStyle/>
                    <a:p>
                      <a:r>
                        <a:rPr lang="en-US" dirty="0" smtClean="0"/>
                        <a:t>2010</a:t>
                      </a:r>
                      <a:endParaRPr lang="en-US" dirty="0"/>
                    </a:p>
                  </a:txBody>
                  <a:tcPr/>
                </a:tc>
                <a:tc>
                  <a:txBody>
                    <a:bodyPr/>
                    <a:lstStyle/>
                    <a:p>
                      <a:r>
                        <a:rPr lang="en-US" dirty="0" smtClean="0"/>
                        <a:t>2050</a:t>
                      </a:r>
                      <a:endParaRPr lang="en-US" dirty="0"/>
                    </a:p>
                  </a:txBody>
                  <a:tcPr/>
                </a:tc>
                <a:tc>
                  <a:txBody>
                    <a:bodyPr/>
                    <a:lstStyle/>
                    <a:p>
                      <a:r>
                        <a:rPr lang="en-US" dirty="0" smtClean="0"/>
                        <a:t>% change from 2010 to 2050</a:t>
                      </a:r>
                      <a:endParaRPr lang="en-US" dirty="0"/>
                    </a:p>
                  </a:txBody>
                  <a:tcPr/>
                </a:tc>
              </a:tr>
              <a:tr h="370840">
                <a:tc>
                  <a:txBody>
                    <a:bodyPr/>
                    <a:lstStyle/>
                    <a:p>
                      <a:endParaRPr lang="en-US"/>
                    </a:p>
                  </a:txBody>
                  <a:tcPr/>
                </a:tc>
                <a:tc>
                  <a:txBody>
                    <a:bodyPr/>
                    <a:lstStyle/>
                    <a:p>
                      <a:r>
                        <a:rPr lang="en-US" dirty="0" err="1" smtClean="0"/>
                        <a:t>GWav</a:t>
                      </a:r>
                      <a:endParaRPr lang="en-US" dirty="0"/>
                    </a:p>
                  </a:txBody>
                  <a:tcPr/>
                </a:tc>
                <a:tc>
                  <a:txBody>
                    <a:bodyPr/>
                    <a:lstStyle/>
                    <a:p>
                      <a:r>
                        <a:rPr lang="en-US" dirty="0" err="1" smtClean="0"/>
                        <a:t>GWav</a:t>
                      </a:r>
                      <a:endParaRPr lang="en-US" dirty="0"/>
                    </a:p>
                  </a:txBody>
                  <a:tcPr/>
                </a:tc>
                <a:tc>
                  <a:txBody>
                    <a:bodyPr/>
                    <a:lstStyle/>
                    <a:p>
                      <a:endParaRPr lang="en-US" dirty="0"/>
                    </a:p>
                  </a:txBody>
                  <a:tcPr/>
                </a:tc>
              </a:tr>
              <a:tr h="370840">
                <a:tc>
                  <a:txBody>
                    <a:bodyPr/>
                    <a:lstStyle/>
                    <a:p>
                      <a:r>
                        <a:rPr lang="en-US" dirty="0" smtClean="0"/>
                        <a:t>Lighting &amp; Appliances</a:t>
                      </a:r>
                      <a:endParaRPr lang="en-US" dirty="0"/>
                    </a:p>
                  </a:txBody>
                  <a:tcPr/>
                </a:tc>
                <a:tc>
                  <a:txBody>
                    <a:bodyPr/>
                    <a:lstStyle/>
                    <a:p>
                      <a:r>
                        <a:rPr lang="en-US" dirty="0" smtClean="0"/>
                        <a:t>19.5</a:t>
                      </a:r>
                      <a:endParaRPr lang="en-US" dirty="0"/>
                    </a:p>
                  </a:txBody>
                  <a:tcPr/>
                </a:tc>
                <a:tc>
                  <a:txBody>
                    <a:bodyPr/>
                    <a:lstStyle/>
                    <a:p>
                      <a:r>
                        <a:rPr lang="en-US" dirty="0" smtClean="0"/>
                        <a:t>21.1</a:t>
                      </a:r>
                      <a:endParaRPr lang="en-US" dirty="0"/>
                    </a:p>
                  </a:txBody>
                  <a:tcPr/>
                </a:tc>
                <a:tc>
                  <a:txBody>
                    <a:bodyPr/>
                    <a:lstStyle/>
                    <a:p>
                      <a:r>
                        <a:rPr lang="en-US" dirty="0" smtClean="0"/>
                        <a:t>+8%</a:t>
                      </a:r>
                      <a:endParaRPr lang="en-US" dirty="0"/>
                    </a:p>
                  </a:txBody>
                  <a:tcPr/>
                </a:tc>
              </a:tr>
              <a:tr h="370840">
                <a:tc>
                  <a:txBody>
                    <a:bodyPr/>
                    <a:lstStyle/>
                    <a:p>
                      <a:r>
                        <a:rPr lang="en-US" dirty="0" smtClean="0"/>
                        <a:t>Heating &amp; Cooling</a:t>
                      </a:r>
                      <a:endParaRPr lang="en-US" dirty="0"/>
                    </a:p>
                  </a:txBody>
                  <a:tcPr/>
                </a:tc>
                <a:tc>
                  <a:txBody>
                    <a:bodyPr/>
                    <a:lstStyle/>
                    <a:p>
                      <a:r>
                        <a:rPr lang="en-US" dirty="0" smtClean="0"/>
                        <a:t>57.8</a:t>
                      </a:r>
                      <a:endParaRPr lang="en-US" dirty="0"/>
                    </a:p>
                  </a:txBody>
                  <a:tcPr/>
                </a:tc>
                <a:tc>
                  <a:txBody>
                    <a:bodyPr/>
                    <a:lstStyle/>
                    <a:p>
                      <a:r>
                        <a:rPr lang="en-US" dirty="0" smtClean="0"/>
                        <a:t>54.7</a:t>
                      </a:r>
                      <a:endParaRPr lang="en-US" dirty="0"/>
                    </a:p>
                  </a:txBody>
                  <a:tcPr/>
                </a:tc>
                <a:tc>
                  <a:txBody>
                    <a:bodyPr/>
                    <a:lstStyle/>
                    <a:p>
                      <a:r>
                        <a:rPr lang="en-US" dirty="0" smtClean="0"/>
                        <a:t>-5%</a:t>
                      </a:r>
                      <a:endParaRPr lang="en-US" dirty="0"/>
                    </a:p>
                  </a:txBody>
                  <a:tcPr/>
                </a:tc>
              </a:tr>
              <a:tr h="370840">
                <a:tc>
                  <a:txBody>
                    <a:bodyPr/>
                    <a:lstStyle/>
                    <a:p>
                      <a:r>
                        <a:rPr lang="en-US" dirty="0" smtClean="0"/>
                        <a:t>Transport</a:t>
                      </a:r>
                      <a:endParaRPr lang="en-US" dirty="0"/>
                    </a:p>
                  </a:txBody>
                  <a:tcPr/>
                </a:tc>
                <a:tc>
                  <a:txBody>
                    <a:bodyPr/>
                    <a:lstStyle/>
                    <a:p>
                      <a:r>
                        <a:rPr lang="en-US" dirty="0" smtClean="0"/>
                        <a:t>80.1</a:t>
                      </a:r>
                      <a:endParaRPr lang="en-US" dirty="0"/>
                    </a:p>
                  </a:txBody>
                  <a:tcPr/>
                </a:tc>
                <a:tc>
                  <a:txBody>
                    <a:bodyPr/>
                    <a:lstStyle/>
                    <a:p>
                      <a:r>
                        <a:rPr lang="en-US" dirty="0" smtClean="0"/>
                        <a:t>60.2</a:t>
                      </a:r>
                      <a:endParaRPr lang="en-US" dirty="0"/>
                    </a:p>
                  </a:txBody>
                  <a:tcPr/>
                </a:tc>
                <a:tc>
                  <a:txBody>
                    <a:bodyPr/>
                    <a:lstStyle/>
                    <a:p>
                      <a:r>
                        <a:rPr lang="en-US" dirty="0" smtClean="0">
                          <a:solidFill>
                            <a:srgbClr val="FF0000"/>
                          </a:solidFill>
                        </a:rPr>
                        <a:t>-25%</a:t>
                      </a:r>
                      <a:endParaRPr lang="en-US" dirty="0">
                        <a:solidFill>
                          <a:srgbClr val="FF0000"/>
                        </a:solidFill>
                      </a:endParaRPr>
                    </a:p>
                  </a:txBody>
                  <a:tcPr/>
                </a:tc>
              </a:tr>
              <a:tr h="370840">
                <a:tc>
                  <a:txBody>
                    <a:bodyPr/>
                    <a:lstStyle/>
                    <a:p>
                      <a:r>
                        <a:rPr lang="en-US" dirty="0" smtClean="0"/>
                        <a:t>Industry</a:t>
                      </a:r>
                      <a:endParaRPr lang="en-US" dirty="0"/>
                    </a:p>
                  </a:txBody>
                  <a:tcPr/>
                </a:tc>
                <a:tc>
                  <a:txBody>
                    <a:bodyPr/>
                    <a:lstStyle/>
                    <a:p>
                      <a:r>
                        <a:rPr lang="en-US" dirty="0" smtClean="0"/>
                        <a:t>58.9</a:t>
                      </a:r>
                      <a:endParaRPr lang="en-US" dirty="0"/>
                    </a:p>
                  </a:txBody>
                  <a:tcPr/>
                </a:tc>
                <a:tc>
                  <a:txBody>
                    <a:bodyPr/>
                    <a:lstStyle/>
                    <a:p>
                      <a:r>
                        <a:rPr lang="en-US" dirty="0" smtClean="0"/>
                        <a:t>39.6</a:t>
                      </a:r>
                      <a:endParaRPr lang="en-US" dirty="0"/>
                    </a:p>
                  </a:txBody>
                  <a:tcPr/>
                </a:tc>
                <a:tc>
                  <a:txBody>
                    <a:bodyPr/>
                    <a:lstStyle/>
                    <a:p>
                      <a:r>
                        <a:rPr lang="en-US" dirty="0" smtClean="0"/>
                        <a:t>-</a:t>
                      </a:r>
                      <a:r>
                        <a:rPr lang="en-US" dirty="0" smtClean="0">
                          <a:solidFill>
                            <a:srgbClr val="FF0000"/>
                          </a:solidFill>
                        </a:rPr>
                        <a:t>33%</a:t>
                      </a:r>
                      <a:endParaRPr lang="en-US" dirty="0">
                        <a:solidFill>
                          <a:srgbClr val="FF0000"/>
                        </a:solidFill>
                      </a:endParaRPr>
                    </a:p>
                  </a:txBody>
                  <a:tcPr/>
                </a:tc>
              </a:tr>
              <a:tr h="370840">
                <a:tc>
                  <a:txBody>
                    <a:bodyPr/>
                    <a:lstStyle/>
                    <a:p>
                      <a:r>
                        <a:rPr lang="en-US" dirty="0" smtClean="0"/>
                        <a:t>Agriculture</a:t>
                      </a:r>
                      <a:endParaRPr lang="en-US" dirty="0"/>
                    </a:p>
                  </a:txBody>
                  <a:tcPr/>
                </a:tc>
                <a:tc>
                  <a:txBody>
                    <a:bodyPr/>
                    <a:lstStyle/>
                    <a:p>
                      <a:r>
                        <a:rPr lang="en-US" dirty="0" smtClean="0"/>
                        <a:t>1.3</a:t>
                      </a:r>
                      <a:endParaRPr lang="en-US" dirty="0"/>
                    </a:p>
                  </a:txBody>
                  <a:tcPr/>
                </a:tc>
                <a:tc>
                  <a:txBody>
                    <a:bodyPr/>
                    <a:lstStyle/>
                    <a:p>
                      <a:r>
                        <a:rPr lang="en-US" dirty="0" smtClean="0"/>
                        <a:t>1.3</a:t>
                      </a:r>
                      <a:endParaRPr lang="en-US" dirty="0"/>
                    </a:p>
                  </a:txBody>
                  <a:tcPr/>
                </a:tc>
                <a:tc>
                  <a:txBody>
                    <a:bodyPr/>
                    <a:lstStyle/>
                    <a:p>
                      <a:r>
                        <a:rPr lang="en-US" dirty="0" smtClean="0"/>
                        <a:t>0</a:t>
                      </a:r>
                      <a:endParaRPr lang="en-US" dirty="0"/>
                    </a:p>
                  </a:txBody>
                  <a:tcPr/>
                </a:tc>
              </a:tr>
              <a:tr h="370840">
                <a:tc>
                  <a:txBody>
                    <a:bodyPr/>
                    <a:lstStyle/>
                    <a:p>
                      <a:r>
                        <a:rPr lang="en-US" b="1" dirty="0" smtClean="0"/>
                        <a:t>TOTAL</a:t>
                      </a:r>
                      <a:endParaRPr lang="en-US" b="1" dirty="0"/>
                    </a:p>
                  </a:txBody>
                  <a:tcPr/>
                </a:tc>
                <a:tc>
                  <a:txBody>
                    <a:bodyPr/>
                    <a:lstStyle/>
                    <a:p>
                      <a:r>
                        <a:rPr lang="en-US" b="1" dirty="0" smtClean="0"/>
                        <a:t>217.6</a:t>
                      </a:r>
                      <a:endParaRPr lang="en-US" b="1" dirty="0"/>
                    </a:p>
                  </a:txBody>
                  <a:tcPr/>
                </a:tc>
                <a:tc>
                  <a:txBody>
                    <a:bodyPr/>
                    <a:lstStyle/>
                    <a:p>
                      <a:r>
                        <a:rPr lang="en-US" b="1" dirty="0" smtClean="0"/>
                        <a:t>176.8</a:t>
                      </a:r>
                      <a:endParaRPr lang="en-US" b="1" dirty="0"/>
                    </a:p>
                  </a:txBody>
                  <a:tcPr/>
                </a:tc>
                <a:tc>
                  <a:txBody>
                    <a:bodyPr/>
                    <a:lstStyle/>
                    <a:p>
                      <a:r>
                        <a:rPr lang="en-US" b="1" dirty="0" smtClean="0">
                          <a:solidFill>
                            <a:srgbClr val="FF0000"/>
                          </a:solidFill>
                        </a:rPr>
                        <a:t>-19%</a:t>
                      </a:r>
                      <a:endParaRPr lang="en-US" b="1" dirty="0">
                        <a:solidFill>
                          <a:srgbClr val="FF0000"/>
                        </a:solidFill>
                      </a:endParaRPr>
                    </a:p>
                  </a:txBody>
                  <a:tcPr/>
                </a:tc>
              </a:tr>
            </a:tbl>
          </a:graphicData>
        </a:graphic>
      </p:graphicFrame>
      <p:sp>
        <p:nvSpPr>
          <p:cNvPr id="5" name="TextBox 4"/>
          <p:cNvSpPr txBox="1"/>
          <p:nvPr/>
        </p:nvSpPr>
        <p:spPr>
          <a:xfrm>
            <a:off x="776149" y="5794554"/>
            <a:ext cx="7426330" cy="369332"/>
          </a:xfrm>
          <a:prstGeom prst="rect">
            <a:avLst/>
          </a:prstGeom>
          <a:noFill/>
        </p:spPr>
        <p:txBody>
          <a:bodyPr wrap="square" rtlCol="0">
            <a:spAutoFit/>
          </a:bodyPr>
          <a:lstStyle/>
          <a:p>
            <a:r>
              <a:rPr lang="en-US" sz="900" spc="10" dirty="0" smtClean="0">
                <a:ln w="12700" cmpd="sng">
                  <a:solidFill>
                    <a:schemeClr val="tx1"/>
                  </a:solidFill>
                </a:ln>
                <a:latin typeface="Times New Roman" pitchFamily="18" charset="0"/>
                <a:cs typeface="Times New Roman" pitchFamily="18" charset="0"/>
              </a:rPr>
              <a:t>Table 4.1                              </a:t>
            </a:r>
            <a:r>
              <a:rPr lang="en-US" dirty="0" smtClean="0">
                <a:ln w="12700" cmpd="sng">
                  <a:solidFill>
                    <a:schemeClr val="tx1"/>
                  </a:solidFill>
                </a:ln>
              </a:rPr>
              <a:t>TOTAL ENERGY DEMAND FALLS BY 19% BY 2050</a:t>
            </a:r>
            <a:endParaRPr lang="en-US" dirty="0">
              <a:ln w="12700" cmpd="sng">
                <a:solidFill>
                  <a:schemeClr val="tx1"/>
                </a:solidFill>
              </a:ln>
            </a:endParaRPr>
          </a:p>
        </p:txBody>
      </p:sp>
      <p:sp>
        <p:nvSpPr>
          <p:cNvPr id="3" name="Slide Number Placeholder 2"/>
          <p:cNvSpPr>
            <a:spLocks noGrp="1"/>
          </p:cNvSpPr>
          <p:nvPr>
            <p:ph type="sldNum" sz="quarter" idx="12"/>
          </p:nvPr>
        </p:nvSpPr>
        <p:spPr/>
        <p:txBody>
          <a:bodyPr/>
          <a:lstStyle/>
          <a:p>
            <a:fld id="{DB8EE25D-A1B3-4977-ADA8-BD2763D2FB28}" type="slidenum">
              <a:rPr lang="en-GB" smtClean="0"/>
              <a:t>38</a:t>
            </a:fld>
            <a:endParaRPr lang="en-GB"/>
          </a:p>
        </p:txBody>
      </p:sp>
    </p:spTree>
    <p:extLst>
      <p:ext uri="{BB962C8B-B14F-4D97-AF65-F5344CB8AC3E}">
        <p14:creationId xmlns:p14="http://schemas.microsoft.com/office/powerpoint/2010/main" val="4029239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Nuclear Pathway</a:t>
            </a:r>
            <a:br>
              <a:rPr lang="en-US" dirty="0" smtClean="0"/>
            </a:br>
            <a:r>
              <a:rPr lang="en-US" dirty="0" smtClean="0"/>
              <a:t>Electricity Demand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1933382"/>
              </p:ext>
            </p:extLst>
          </p:nvPr>
        </p:nvGraphicFramePr>
        <p:xfrm>
          <a:off x="457200" y="2060314"/>
          <a:ext cx="8229600" cy="3505200"/>
        </p:xfrm>
        <a:graphic>
          <a:graphicData uri="http://schemas.openxmlformats.org/drawingml/2006/table">
            <a:tbl>
              <a:tblPr firstRow="1" bandRow="1">
                <a:tableStyleId>{793D81CF-94F2-401A-BA57-92F5A7B2D0C5}</a:tableStyleId>
              </a:tblPr>
              <a:tblGrid>
                <a:gridCol w="2057400"/>
                <a:gridCol w="2057400"/>
                <a:gridCol w="2057400"/>
                <a:gridCol w="2057400"/>
              </a:tblGrid>
              <a:tr h="370840">
                <a:tc>
                  <a:txBody>
                    <a:bodyPr/>
                    <a:lstStyle/>
                    <a:p>
                      <a:r>
                        <a:rPr lang="en-US" dirty="0" smtClean="0"/>
                        <a:t>Electricity Demand</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2050</a:t>
                      </a:r>
                      <a:endParaRPr lang="en-US" dirty="0"/>
                    </a:p>
                  </a:txBody>
                  <a:tcPr/>
                </a:tc>
                <a:tc>
                  <a:txBody>
                    <a:bodyPr/>
                    <a:lstStyle/>
                    <a:p>
                      <a:pPr algn="ctr"/>
                      <a:r>
                        <a:rPr lang="en-US" dirty="0" smtClean="0"/>
                        <a:t>% Change</a:t>
                      </a:r>
                      <a:endParaRPr lang="en-US" dirty="0"/>
                    </a:p>
                  </a:txBody>
                  <a:tcPr/>
                </a:tc>
              </a:tr>
              <a:tr h="370840">
                <a:tc>
                  <a:txBody>
                    <a:bodyPr/>
                    <a:lstStyle/>
                    <a:p>
                      <a:endParaRPr lang="en-US" dirty="0"/>
                    </a:p>
                  </a:txBody>
                  <a:tcPr/>
                </a:tc>
                <a:tc>
                  <a:txBody>
                    <a:bodyPr/>
                    <a:lstStyle/>
                    <a:p>
                      <a:pPr algn="ctr"/>
                      <a:r>
                        <a:rPr lang="en-US" dirty="0" err="1" smtClean="0"/>
                        <a:t>GWav</a:t>
                      </a:r>
                      <a:endParaRPr lang="en-US" dirty="0"/>
                    </a:p>
                  </a:txBody>
                  <a:tcPr/>
                </a:tc>
                <a:tc>
                  <a:txBody>
                    <a:bodyPr/>
                    <a:lstStyle/>
                    <a:p>
                      <a:pPr algn="ctr"/>
                      <a:r>
                        <a:rPr lang="en-US" dirty="0" err="1" smtClean="0"/>
                        <a:t>GWav</a:t>
                      </a:r>
                      <a:endParaRPr lang="en-US" dirty="0"/>
                    </a:p>
                  </a:txBody>
                  <a:tcPr/>
                </a:tc>
                <a:tc>
                  <a:txBody>
                    <a:bodyPr/>
                    <a:lstStyle/>
                    <a:p>
                      <a:pPr algn="ctr"/>
                      <a:r>
                        <a:rPr lang="en-US" dirty="0" smtClean="0"/>
                        <a:t>%</a:t>
                      </a:r>
                      <a:endParaRPr lang="en-US" dirty="0"/>
                    </a:p>
                  </a:txBody>
                  <a:tcPr/>
                </a:tc>
              </a:tr>
              <a:tr h="370840">
                <a:tc>
                  <a:txBody>
                    <a:bodyPr/>
                    <a:lstStyle/>
                    <a:p>
                      <a:r>
                        <a:rPr lang="en-US" dirty="0" smtClean="0"/>
                        <a:t>Lighting &amp; Appliances</a:t>
                      </a:r>
                      <a:endParaRPr lang="en-US" dirty="0"/>
                    </a:p>
                  </a:txBody>
                  <a:tcPr/>
                </a:tc>
                <a:tc>
                  <a:txBody>
                    <a:bodyPr/>
                    <a:lstStyle/>
                    <a:p>
                      <a:pPr algn="ctr"/>
                      <a:r>
                        <a:rPr lang="en-US" dirty="0" smtClean="0"/>
                        <a:t>17.7</a:t>
                      </a:r>
                      <a:endParaRPr lang="en-US" dirty="0"/>
                    </a:p>
                  </a:txBody>
                  <a:tcPr/>
                </a:tc>
                <a:tc>
                  <a:txBody>
                    <a:bodyPr/>
                    <a:lstStyle/>
                    <a:p>
                      <a:pPr algn="ctr"/>
                      <a:r>
                        <a:rPr lang="en-US" dirty="0" smtClean="0"/>
                        <a:t>21.1</a:t>
                      </a:r>
                      <a:endParaRPr lang="en-US" dirty="0"/>
                    </a:p>
                  </a:txBody>
                  <a:tcPr/>
                </a:tc>
                <a:tc>
                  <a:txBody>
                    <a:bodyPr/>
                    <a:lstStyle/>
                    <a:p>
                      <a:pPr algn="ctr"/>
                      <a:r>
                        <a:rPr lang="en-US" dirty="0" smtClean="0"/>
                        <a:t>+19</a:t>
                      </a:r>
                      <a:endParaRPr lang="en-US" dirty="0"/>
                    </a:p>
                  </a:txBody>
                  <a:tcPr/>
                </a:tc>
              </a:tr>
              <a:tr h="370840">
                <a:tc>
                  <a:txBody>
                    <a:bodyPr/>
                    <a:lstStyle/>
                    <a:p>
                      <a:r>
                        <a:rPr lang="en-US" dirty="0" smtClean="0"/>
                        <a:t>Heating and Cooling</a:t>
                      </a:r>
                      <a:endParaRPr lang="en-US" dirty="0"/>
                    </a:p>
                  </a:txBody>
                  <a:tcPr/>
                </a:tc>
                <a:tc>
                  <a:txBody>
                    <a:bodyPr/>
                    <a:lstStyle/>
                    <a:p>
                      <a:pPr algn="ctr"/>
                      <a:r>
                        <a:rPr lang="en-US" dirty="0" smtClean="0"/>
                        <a:t>6.5</a:t>
                      </a:r>
                      <a:endParaRPr lang="en-US" dirty="0"/>
                    </a:p>
                  </a:txBody>
                  <a:tcPr/>
                </a:tc>
                <a:tc>
                  <a:txBody>
                    <a:bodyPr/>
                    <a:lstStyle/>
                    <a:p>
                      <a:pPr algn="ctr"/>
                      <a:r>
                        <a:rPr lang="en-US" dirty="0" smtClean="0"/>
                        <a:t>16.7</a:t>
                      </a:r>
                      <a:endParaRPr lang="en-US" dirty="0"/>
                    </a:p>
                  </a:txBody>
                  <a:tcPr/>
                </a:tc>
                <a:tc>
                  <a:txBody>
                    <a:bodyPr/>
                    <a:lstStyle/>
                    <a:p>
                      <a:pPr algn="ctr"/>
                      <a:r>
                        <a:rPr lang="en-US" dirty="0" smtClean="0">
                          <a:solidFill>
                            <a:srgbClr val="FF0000"/>
                          </a:solidFill>
                        </a:rPr>
                        <a:t>+156</a:t>
                      </a:r>
                      <a:endParaRPr lang="en-US" dirty="0">
                        <a:solidFill>
                          <a:srgbClr val="FF0000"/>
                        </a:solidFill>
                      </a:endParaRPr>
                    </a:p>
                  </a:txBody>
                  <a:tcPr/>
                </a:tc>
              </a:tr>
              <a:tr h="370840">
                <a:tc>
                  <a:txBody>
                    <a:bodyPr/>
                    <a:lstStyle/>
                    <a:p>
                      <a:r>
                        <a:rPr lang="en-US" dirty="0" smtClean="0"/>
                        <a:t>Transport </a:t>
                      </a:r>
                      <a:endParaRPr lang="en-US" dirty="0"/>
                    </a:p>
                  </a:txBody>
                  <a:tcPr/>
                </a:tc>
                <a:tc>
                  <a:txBody>
                    <a:bodyPr/>
                    <a:lstStyle/>
                    <a:p>
                      <a:pPr algn="ctr"/>
                      <a:r>
                        <a:rPr lang="en-US" dirty="0" smtClean="0"/>
                        <a:t>0.9</a:t>
                      </a:r>
                      <a:endParaRPr lang="en-US" dirty="0"/>
                    </a:p>
                  </a:txBody>
                  <a:tcPr/>
                </a:tc>
                <a:tc>
                  <a:txBody>
                    <a:bodyPr/>
                    <a:lstStyle/>
                    <a:p>
                      <a:pPr algn="ctr"/>
                      <a:r>
                        <a:rPr lang="en-US" dirty="0" smtClean="0"/>
                        <a:t>7.2</a:t>
                      </a:r>
                      <a:endParaRPr lang="en-US" dirty="0"/>
                    </a:p>
                  </a:txBody>
                  <a:tcPr/>
                </a:tc>
                <a:tc>
                  <a:txBody>
                    <a:bodyPr/>
                    <a:lstStyle/>
                    <a:p>
                      <a:pPr algn="ctr"/>
                      <a:r>
                        <a:rPr lang="en-US" dirty="0" smtClean="0">
                          <a:solidFill>
                            <a:srgbClr val="FF0000"/>
                          </a:solidFill>
                        </a:rPr>
                        <a:t>+687</a:t>
                      </a:r>
                      <a:endParaRPr lang="en-US" dirty="0">
                        <a:solidFill>
                          <a:srgbClr val="FF0000"/>
                        </a:solidFill>
                      </a:endParaRPr>
                    </a:p>
                  </a:txBody>
                  <a:tcPr/>
                </a:tc>
              </a:tr>
              <a:tr h="370840">
                <a:tc>
                  <a:txBody>
                    <a:bodyPr/>
                    <a:lstStyle/>
                    <a:p>
                      <a:r>
                        <a:rPr lang="en-US" dirty="0" smtClean="0"/>
                        <a:t>Industry</a:t>
                      </a:r>
                      <a:endParaRPr lang="en-US" dirty="0"/>
                    </a:p>
                  </a:txBody>
                  <a:tcPr/>
                </a:tc>
                <a:tc>
                  <a:txBody>
                    <a:bodyPr/>
                    <a:lstStyle/>
                    <a:p>
                      <a:pPr algn="ctr"/>
                      <a:r>
                        <a:rPr lang="en-US" dirty="0" smtClean="0"/>
                        <a:t>15.1</a:t>
                      </a:r>
                      <a:endParaRPr lang="en-US" dirty="0"/>
                    </a:p>
                  </a:txBody>
                  <a:tcPr/>
                </a:tc>
                <a:tc>
                  <a:txBody>
                    <a:bodyPr/>
                    <a:lstStyle/>
                    <a:p>
                      <a:pPr algn="ctr"/>
                      <a:r>
                        <a:rPr lang="en-US" dirty="0" smtClean="0"/>
                        <a:t>23.1</a:t>
                      </a:r>
                      <a:endParaRPr lang="en-US" dirty="0"/>
                    </a:p>
                  </a:txBody>
                  <a:tcPr/>
                </a:tc>
                <a:tc>
                  <a:txBody>
                    <a:bodyPr/>
                    <a:lstStyle/>
                    <a:p>
                      <a:pPr algn="ctr"/>
                      <a:r>
                        <a:rPr lang="en-US" dirty="0" smtClean="0">
                          <a:solidFill>
                            <a:srgbClr val="FF0000"/>
                          </a:solidFill>
                        </a:rPr>
                        <a:t>+153</a:t>
                      </a:r>
                      <a:endParaRPr lang="en-US" dirty="0">
                        <a:solidFill>
                          <a:srgbClr val="FF0000"/>
                        </a:solidFill>
                      </a:endParaRPr>
                    </a:p>
                  </a:txBody>
                  <a:tcPr/>
                </a:tc>
              </a:tr>
              <a:tr h="370840">
                <a:tc>
                  <a:txBody>
                    <a:bodyPr/>
                    <a:lstStyle/>
                    <a:p>
                      <a:r>
                        <a:rPr lang="en-US" dirty="0" smtClean="0"/>
                        <a:t>Agriculture</a:t>
                      </a:r>
                      <a:endParaRPr lang="en-US" dirty="0"/>
                    </a:p>
                  </a:txBody>
                  <a:tcPr/>
                </a:tc>
                <a:tc>
                  <a:txBody>
                    <a:bodyPr/>
                    <a:lstStyle/>
                    <a:p>
                      <a:pPr algn="ctr"/>
                      <a:r>
                        <a:rPr lang="en-US" dirty="0" smtClean="0"/>
                        <a:t>0.5</a:t>
                      </a:r>
                      <a:endParaRPr lang="en-US" dirty="0"/>
                    </a:p>
                  </a:txBody>
                  <a:tcPr/>
                </a:tc>
                <a:tc>
                  <a:txBody>
                    <a:bodyPr/>
                    <a:lstStyle/>
                    <a:p>
                      <a:pPr algn="ctr"/>
                      <a:r>
                        <a:rPr lang="en-US" dirty="0" smtClean="0"/>
                        <a:t>0.5</a:t>
                      </a:r>
                      <a:endParaRPr lang="en-US" dirty="0"/>
                    </a:p>
                  </a:txBody>
                  <a:tcPr/>
                </a:tc>
                <a:tc>
                  <a:txBody>
                    <a:bodyPr/>
                    <a:lstStyle/>
                    <a:p>
                      <a:pPr algn="ctr"/>
                      <a:r>
                        <a:rPr lang="en-US" dirty="0" smtClean="0"/>
                        <a:t>+7</a:t>
                      </a:r>
                      <a:endParaRPr lang="en-US" dirty="0"/>
                    </a:p>
                  </a:txBody>
                  <a:tcPr/>
                </a:tc>
              </a:tr>
              <a:tr h="370840">
                <a:tc>
                  <a:txBody>
                    <a:bodyPr/>
                    <a:lstStyle/>
                    <a:p>
                      <a:pPr algn="r"/>
                      <a:r>
                        <a:rPr lang="en-US" sz="900" b="1" dirty="0" smtClean="0"/>
                        <a:t>Table</a:t>
                      </a:r>
                      <a:r>
                        <a:rPr lang="en-US" sz="900" b="1" baseline="0" dirty="0" smtClean="0"/>
                        <a:t> 4.3                                </a:t>
                      </a:r>
                      <a:r>
                        <a:rPr lang="en-US" sz="1800" b="1" baseline="0" dirty="0" smtClean="0"/>
                        <a:t>T</a:t>
                      </a:r>
                      <a:r>
                        <a:rPr lang="en-US" b="1" dirty="0" smtClean="0"/>
                        <a:t>OTAL</a:t>
                      </a:r>
                      <a:endParaRPr lang="en-US" b="1" dirty="0"/>
                    </a:p>
                  </a:txBody>
                  <a:tcPr/>
                </a:tc>
                <a:tc>
                  <a:txBody>
                    <a:bodyPr/>
                    <a:lstStyle/>
                    <a:p>
                      <a:pPr algn="ctr"/>
                      <a:r>
                        <a:rPr lang="en-US" b="1" dirty="0" smtClean="0"/>
                        <a:t>40.2</a:t>
                      </a:r>
                      <a:endParaRPr lang="en-US" b="1" dirty="0"/>
                    </a:p>
                  </a:txBody>
                  <a:tcPr/>
                </a:tc>
                <a:tc>
                  <a:txBody>
                    <a:bodyPr/>
                    <a:lstStyle/>
                    <a:p>
                      <a:pPr algn="ctr"/>
                      <a:r>
                        <a:rPr lang="en-US" b="1" dirty="0" smtClean="0"/>
                        <a:t>68.6</a:t>
                      </a:r>
                      <a:endParaRPr lang="en-US" b="1" dirty="0"/>
                    </a:p>
                  </a:txBody>
                  <a:tcPr/>
                </a:tc>
                <a:tc>
                  <a:txBody>
                    <a:bodyPr/>
                    <a:lstStyle/>
                    <a:p>
                      <a:pPr algn="ctr"/>
                      <a:r>
                        <a:rPr lang="en-US" b="1" dirty="0" smtClean="0">
                          <a:solidFill>
                            <a:srgbClr val="FF0000"/>
                          </a:solidFill>
                        </a:rPr>
                        <a:t>+71%</a:t>
                      </a:r>
                      <a:endParaRPr lang="en-US" b="1" dirty="0">
                        <a:solidFill>
                          <a:srgbClr val="FF0000"/>
                        </a:solidFill>
                      </a:endParaRPr>
                    </a:p>
                  </a:txBody>
                  <a:tcPr/>
                </a:tc>
              </a:tr>
            </a:tbl>
          </a:graphicData>
        </a:graphic>
      </p:graphicFrame>
      <p:sp>
        <p:nvSpPr>
          <p:cNvPr id="5" name="TextBox 4"/>
          <p:cNvSpPr txBox="1"/>
          <p:nvPr/>
        </p:nvSpPr>
        <p:spPr>
          <a:xfrm>
            <a:off x="1630904" y="5725122"/>
            <a:ext cx="7055896" cy="369332"/>
          </a:xfrm>
          <a:prstGeom prst="rect">
            <a:avLst/>
          </a:prstGeom>
          <a:noFill/>
        </p:spPr>
        <p:txBody>
          <a:bodyPr wrap="square" rtlCol="0">
            <a:spAutoFit/>
          </a:bodyPr>
          <a:lstStyle/>
          <a:p>
            <a:r>
              <a:rPr lang="en-US" b="1" dirty="0" smtClean="0"/>
              <a:t>          TOTAL ELECTRICITY DEMAND INCREASES BY 71%</a:t>
            </a:r>
            <a:endParaRPr lang="en-US" b="1" dirty="0"/>
          </a:p>
        </p:txBody>
      </p:sp>
      <p:sp>
        <p:nvSpPr>
          <p:cNvPr id="3" name="Slide Number Placeholder 2"/>
          <p:cNvSpPr>
            <a:spLocks noGrp="1"/>
          </p:cNvSpPr>
          <p:nvPr>
            <p:ph type="sldNum" sz="quarter" idx="12"/>
          </p:nvPr>
        </p:nvSpPr>
        <p:spPr/>
        <p:txBody>
          <a:bodyPr/>
          <a:lstStyle/>
          <a:p>
            <a:fld id="{DB8EE25D-A1B3-4977-ADA8-BD2763D2FB28}" type="slidenum">
              <a:rPr lang="en-GB" smtClean="0"/>
              <a:t>39</a:t>
            </a:fld>
            <a:endParaRPr lang="en-GB"/>
          </a:p>
        </p:txBody>
      </p:sp>
    </p:spTree>
    <p:extLst>
      <p:ext uri="{BB962C8B-B14F-4D97-AF65-F5344CB8AC3E}">
        <p14:creationId xmlns:p14="http://schemas.microsoft.com/office/powerpoint/2010/main" val="143586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Acknowledgements</a:t>
            </a:r>
            <a:endParaRPr lang="en-GB" b="1" dirty="0"/>
          </a:p>
        </p:txBody>
      </p:sp>
      <p:sp>
        <p:nvSpPr>
          <p:cNvPr id="3" name="Content Placeholder 2"/>
          <p:cNvSpPr>
            <a:spLocks noGrp="1"/>
          </p:cNvSpPr>
          <p:nvPr>
            <p:ph idx="1"/>
          </p:nvPr>
        </p:nvSpPr>
        <p:spPr>
          <a:xfrm>
            <a:off x="323528" y="1600200"/>
            <a:ext cx="8496944" cy="4525963"/>
          </a:xfrm>
        </p:spPr>
        <p:txBody>
          <a:bodyPr>
            <a:normAutofit/>
          </a:bodyPr>
          <a:lstStyle/>
          <a:p>
            <a:pPr marL="0" indent="0">
              <a:buNone/>
            </a:pPr>
            <a:r>
              <a:rPr lang="en-GB" sz="2400" dirty="0" smtClean="0"/>
              <a:t>I am very grateful to</a:t>
            </a:r>
          </a:p>
          <a:p>
            <a:r>
              <a:rPr lang="en-GB" sz="2400" dirty="0" smtClean="0"/>
              <a:t>All my colleagues on the British </a:t>
            </a:r>
            <a:r>
              <a:rPr lang="en-GB" sz="2400" dirty="0" err="1" smtClean="0"/>
              <a:t>Pugwash</a:t>
            </a:r>
            <a:r>
              <a:rPr lang="en-GB" sz="2400" dirty="0" smtClean="0"/>
              <a:t> Working Group</a:t>
            </a:r>
            <a:endParaRPr lang="en-GB" sz="2400" dirty="0"/>
          </a:p>
          <a:p>
            <a:r>
              <a:rPr lang="en-GB" sz="2400" dirty="0" smtClean="0"/>
              <a:t>Our reviewers, most </a:t>
            </a:r>
            <a:r>
              <a:rPr lang="en-GB" sz="2400" dirty="0"/>
              <a:t>of </a:t>
            </a:r>
            <a:r>
              <a:rPr lang="en-GB" sz="2400" dirty="0" smtClean="0"/>
              <a:t>whose comments </a:t>
            </a:r>
            <a:r>
              <a:rPr lang="en-GB" sz="2400" dirty="0"/>
              <a:t>have been incorporated </a:t>
            </a:r>
            <a:r>
              <a:rPr lang="en-GB" sz="2400" dirty="0" smtClean="0"/>
              <a:t>into </a:t>
            </a:r>
            <a:r>
              <a:rPr lang="en-GB" sz="2400" dirty="0"/>
              <a:t>the final </a:t>
            </a:r>
            <a:r>
              <a:rPr lang="en-GB" sz="2400" dirty="0" smtClean="0"/>
              <a:t>report</a:t>
            </a:r>
            <a:endParaRPr lang="en-GB" sz="2400" dirty="0"/>
          </a:p>
          <a:p>
            <a:r>
              <a:rPr lang="en-GB" sz="2400" dirty="0" smtClean="0"/>
              <a:t>Sarah Graham-Brown for all her work in preparing </a:t>
            </a:r>
            <a:r>
              <a:rPr lang="en-GB" sz="2400" dirty="0"/>
              <a:t>the manuscript for publication.</a:t>
            </a:r>
          </a:p>
          <a:p>
            <a:r>
              <a:rPr lang="en-GB" sz="2400" dirty="0" smtClean="0"/>
              <a:t>The Network </a:t>
            </a:r>
            <a:r>
              <a:rPr lang="en-GB" sz="2400" dirty="0"/>
              <a:t>for Social Change for a grant to </a:t>
            </a:r>
            <a:r>
              <a:rPr lang="en-GB" sz="2400" dirty="0" smtClean="0"/>
              <a:t>support the </a:t>
            </a:r>
            <a:r>
              <a:rPr lang="en-GB" sz="2400" dirty="0"/>
              <a:t>cost of printing and distributing </a:t>
            </a:r>
            <a:r>
              <a:rPr lang="en-GB" sz="2400" dirty="0" smtClean="0"/>
              <a:t>our </a:t>
            </a:r>
            <a:r>
              <a:rPr lang="en-GB" sz="2400" dirty="0"/>
              <a:t>report</a:t>
            </a:r>
            <a:r>
              <a:rPr lang="en-GB" sz="2400" dirty="0" smtClean="0"/>
              <a:t>.</a:t>
            </a:r>
          </a:p>
          <a:p>
            <a:pPr marL="0" indent="0">
              <a:buNone/>
            </a:pPr>
            <a:r>
              <a:rPr lang="en-GB" sz="2400" dirty="0" smtClean="0"/>
              <a:t>Copies of our report are available at this meeting. Further copies can be downloaded from our website</a:t>
            </a:r>
            <a:r>
              <a:rPr lang="en-GB" sz="2400" dirty="0"/>
              <a:t>: </a:t>
            </a:r>
            <a:r>
              <a:rPr lang="en-GB" sz="2400" dirty="0">
                <a:hlinkClick r:id="rId2"/>
              </a:rPr>
              <a:t>http://www.britishpugwash.org</a:t>
            </a:r>
            <a:r>
              <a:rPr lang="en-GB" sz="2400" dirty="0" smtClean="0">
                <a:hlinkClick r:id="rId2"/>
              </a:rPr>
              <a:t>/</a:t>
            </a:r>
            <a:endParaRPr lang="en-GB" sz="2400" dirty="0" smtClean="0"/>
          </a:p>
          <a:p>
            <a:pPr marL="0" indent="0">
              <a:buNone/>
            </a:pPr>
            <a:endParaRPr lang="en-GB" sz="2400" dirty="0"/>
          </a:p>
          <a:p>
            <a:endParaRPr lang="en-GB" sz="2400" dirty="0"/>
          </a:p>
        </p:txBody>
      </p:sp>
      <p:sp>
        <p:nvSpPr>
          <p:cNvPr id="4" name="Slide Number Placeholder 3"/>
          <p:cNvSpPr>
            <a:spLocks noGrp="1"/>
          </p:cNvSpPr>
          <p:nvPr>
            <p:ph type="sldNum" sz="quarter" idx="12"/>
          </p:nvPr>
        </p:nvSpPr>
        <p:spPr/>
        <p:txBody>
          <a:bodyPr/>
          <a:lstStyle/>
          <a:p>
            <a:fld id="{DB8EE25D-A1B3-4977-ADA8-BD2763D2FB28}" type="slidenum">
              <a:rPr lang="en-GB" smtClean="0"/>
              <a:t>4</a:t>
            </a:fld>
            <a:endParaRPr lang="en-GB"/>
          </a:p>
        </p:txBody>
      </p:sp>
    </p:spTree>
    <p:extLst>
      <p:ext uri="{BB962C8B-B14F-4D97-AF65-F5344CB8AC3E}">
        <p14:creationId xmlns:p14="http://schemas.microsoft.com/office/powerpoint/2010/main" val="309656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900" dirty="0" smtClean="0"/>
              <a:t>Table 4.2              	                 </a:t>
            </a:r>
            <a:r>
              <a:rPr lang="en-US" dirty="0" smtClean="0"/>
              <a:t>High </a:t>
            </a:r>
            <a:r>
              <a:rPr lang="en-US" dirty="0"/>
              <a:t>N</a:t>
            </a:r>
            <a:r>
              <a:rPr lang="en-US" dirty="0" smtClean="0"/>
              <a:t>uclear Pathway</a:t>
            </a:r>
            <a:br>
              <a:rPr lang="en-US" dirty="0" smtClean="0"/>
            </a:br>
            <a:r>
              <a:rPr lang="en-US" dirty="0" smtClean="0"/>
              <a:t>	Primary Energy Breakdown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1759931"/>
              </p:ext>
            </p:extLst>
          </p:nvPr>
        </p:nvGraphicFramePr>
        <p:xfrm>
          <a:off x="457200" y="1600200"/>
          <a:ext cx="8229600" cy="4820920"/>
        </p:xfrm>
        <a:graphic>
          <a:graphicData uri="http://schemas.openxmlformats.org/drawingml/2006/table">
            <a:tbl>
              <a:tblPr firstRow="1" bandRow="1">
                <a:tableStyleId>{793D81CF-94F2-401A-BA57-92F5A7B2D0C5}</a:tableStyleId>
              </a:tblPr>
              <a:tblGrid>
                <a:gridCol w="2743200"/>
                <a:gridCol w="2743200"/>
                <a:gridCol w="2743200"/>
              </a:tblGrid>
              <a:tr h="370840">
                <a:tc>
                  <a:txBody>
                    <a:bodyPr/>
                    <a:lstStyle/>
                    <a:p>
                      <a:r>
                        <a:rPr lang="en-US" dirty="0" smtClean="0"/>
                        <a:t>Primary Energy</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2050</a:t>
                      </a:r>
                      <a:endParaRPr lang="en-US" dirty="0"/>
                    </a:p>
                  </a:txBody>
                  <a:tcPr/>
                </a:tc>
              </a:tr>
              <a:tr h="370840">
                <a:tc>
                  <a:txBody>
                    <a:bodyPr/>
                    <a:lstStyle/>
                    <a:p>
                      <a:endParaRPr lang="en-US"/>
                    </a:p>
                  </a:txBody>
                  <a:tcPr/>
                </a:tc>
                <a:tc>
                  <a:txBody>
                    <a:bodyPr/>
                    <a:lstStyle/>
                    <a:p>
                      <a:pPr algn="ctr"/>
                      <a:r>
                        <a:rPr lang="en-US" b="1" dirty="0" smtClean="0"/>
                        <a:t>%</a:t>
                      </a:r>
                      <a:endParaRPr lang="en-US" b="1" dirty="0"/>
                    </a:p>
                  </a:txBody>
                  <a:tcPr/>
                </a:tc>
                <a:tc>
                  <a:txBody>
                    <a:bodyPr/>
                    <a:lstStyle/>
                    <a:p>
                      <a:pPr algn="ctr"/>
                      <a:r>
                        <a:rPr lang="en-US" b="1" dirty="0" smtClean="0"/>
                        <a:t>%</a:t>
                      </a:r>
                      <a:endParaRPr lang="en-US" b="1" dirty="0"/>
                    </a:p>
                  </a:txBody>
                  <a:tcPr/>
                </a:tc>
              </a:tr>
              <a:tr h="370840">
                <a:tc>
                  <a:txBody>
                    <a:bodyPr/>
                    <a:lstStyle/>
                    <a:p>
                      <a:r>
                        <a:rPr lang="en-US" dirty="0" smtClean="0"/>
                        <a:t>Natural gas</a:t>
                      </a:r>
                      <a:endParaRPr lang="en-US" dirty="0"/>
                    </a:p>
                  </a:txBody>
                  <a:tcPr/>
                </a:tc>
                <a:tc>
                  <a:txBody>
                    <a:bodyPr/>
                    <a:lstStyle/>
                    <a:p>
                      <a:pPr algn="ctr"/>
                      <a:r>
                        <a:rPr lang="en-US" dirty="0" smtClean="0"/>
                        <a:t>38</a:t>
                      </a:r>
                      <a:endParaRPr lang="en-US" dirty="0"/>
                    </a:p>
                  </a:txBody>
                  <a:tcPr/>
                </a:tc>
                <a:tc>
                  <a:txBody>
                    <a:bodyPr/>
                    <a:lstStyle/>
                    <a:p>
                      <a:pPr algn="ctr"/>
                      <a:r>
                        <a:rPr lang="en-US" dirty="0" smtClean="0"/>
                        <a:t>5</a:t>
                      </a:r>
                      <a:endParaRPr lang="en-US" dirty="0"/>
                    </a:p>
                  </a:txBody>
                  <a:tcPr/>
                </a:tc>
              </a:tr>
              <a:tr h="370840">
                <a:tc>
                  <a:txBody>
                    <a:bodyPr/>
                    <a:lstStyle/>
                    <a:p>
                      <a:r>
                        <a:rPr lang="en-US" dirty="0" smtClean="0"/>
                        <a:t>Oil</a:t>
                      </a:r>
                      <a:endParaRPr lang="en-US" dirty="0"/>
                    </a:p>
                  </a:txBody>
                  <a:tcPr/>
                </a:tc>
                <a:tc>
                  <a:txBody>
                    <a:bodyPr/>
                    <a:lstStyle/>
                    <a:p>
                      <a:pPr algn="ctr"/>
                      <a:r>
                        <a:rPr lang="en-US" dirty="0" smtClean="0"/>
                        <a:t>34</a:t>
                      </a:r>
                      <a:endParaRPr lang="en-US" dirty="0"/>
                    </a:p>
                  </a:txBody>
                  <a:tcPr/>
                </a:tc>
                <a:tc>
                  <a:txBody>
                    <a:bodyPr/>
                    <a:lstStyle/>
                    <a:p>
                      <a:pPr algn="ctr"/>
                      <a:r>
                        <a:rPr lang="en-US" dirty="0" smtClean="0">
                          <a:solidFill>
                            <a:srgbClr val="FF0000"/>
                          </a:solidFill>
                        </a:rPr>
                        <a:t>16</a:t>
                      </a:r>
                      <a:endParaRPr lang="en-US" dirty="0">
                        <a:solidFill>
                          <a:srgbClr val="FF0000"/>
                        </a:solidFill>
                      </a:endParaRPr>
                    </a:p>
                  </a:txBody>
                  <a:tcPr/>
                </a:tc>
              </a:tr>
              <a:tr h="370840">
                <a:tc>
                  <a:txBody>
                    <a:bodyPr/>
                    <a:lstStyle/>
                    <a:p>
                      <a:r>
                        <a:rPr lang="en-US" dirty="0" smtClean="0"/>
                        <a:t>Coal</a:t>
                      </a:r>
                      <a:endParaRPr lang="en-US" dirty="0"/>
                    </a:p>
                  </a:txBody>
                  <a:tcPr/>
                </a:tc>
                <a:tc>
                  <a:txBody>
                    <a:bodyPr/>
                    <a:lstStyle/>
                    <a:p>
                      <a:pPr algn="ctr"/>
                      <a:r>
                        <a:rPr lang="en-US" dirty="0" smtClean="0"/>
                        <a:t>18</a:t>
                      </a:r>
                      <a:endParaRPr lang="en-US" dirty="0"/>
                    </a:p>
                  </a:txBody>
                  <a:tcPr/>
                </a:tc>
                <a:tc>
                  <a:txBody>
                    <a:bodyPr/>
                    <a:lstStyle/>
                    <a:p>
                      <a:pPr algn="ctr"/>
                      <a:r>
                        <a:rPr lang="en-US" dirty="0" smtClean="0"/>
                        <a:t>0</a:t>
                      </a:r>
                      <a:endParaRPr lang="en-US" dirty="0"/>
                    </a:p>
                  </a:txBody>
                  <a:tcPr/>
                </a:tc>
              </a:tr>
              <a:tr h="370840">
                <a:tc>
                  <a:txBody>
                    <a:bodyPr/>
                    <a:lstStyle/>
                    <a:p>
                      <a:r>
                        <a:rPr lang="en-US" dirty="0" smtClean="0"/>
                        <a:t>Wind</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r>
              <a:tr h="370840">
                <a:tc>
                  <a:txBody>
                    <a:bodyPr/>
                    <a:lstStyle/>
                    <a:p>
                      <a:r>
                        <a:rPr lang="en-US" dirty="0" smtClean="0"/>
                        <a:t>Nuclear</a:t>
                      </a:r>
                      <a:endParaRPr lang="en-US" dirty="0"/>
                    </a:p>
                  </a:txBody>
                  <a:tcPr/>
                </a:tc>
                <a:tc>
                  <a:txBody>
                    <a:bodyPr/>
                    <a:lstStyle/>
                    <a:p>
                      <a:pPr algn="ctr"/>
                      <a:r>
                        <a:rPr lang="en-US" dirty="0" smtClean="0"/>
                        <a:t>6</a:t>
                      </a:r>
                      <a:endParaRPr lang="en-US" dirty="0"/>
                    </a:p>
                  </a:txBody>
                  <a:tcPr/>
                </a:tc>
                <a:tc>
                  <a:txBody>
                    <a:bodyPr/>
                    <a:lstStyle/>
                    <a:p>
                      <a:pPr algn="ctr"/>
                      <a:r>
                        <a:rPr lang="en-US" dirty="0" smtClean="0">
                          <a:solidFill>
                            <a:srgbClr val="FF0000"/>
                          </a:solidFill>
                        </a:rPr>
                        <a:t>58</a:t>
                      </a:r>
                      <a:endParaRPr lang="en-US" dirty="0">
                        <a:solidFill>
                          <a:srgbClr val="FF0000"/>
                        </a:solidFill>
                      </a:endParaRPr>
                    </a:p>
                  </a:txBody>
                  <a:tcPr/>
                </a:tc>
              </a:tr>
              <a:tr h="370840">
                <a:tc>
                  <a:txBody>
                    <a:bodyPr/>
                    <a:lstStyle/>
                    <a:p>
                      <a:r>
                        <a:rPr lang="en-US" dirty="0" smtClean="0"/>
                        <a:t>Bioenergy</a:t>
                      </a:r>
                      <a:endParaRPr lang="en-US" dirty="0"/>
                    </a:p>
                  </a:txBody>
                  <a:tcPr/>
                </a:tc>
                <a:tc>
                  <a:txBody>
                    <a:bodyPr/>
                    <a:lstStyle/>
                    <a:p>
                      <a:pPr algn="ctr"/>
                      <a:r>
                        <a:rPr lang="en-US" dirty="0" smtClean="0"/>
                        <a:t>2</a:t>
                      </a:r>
                      <a:endParaRPr lang="en-US" dirty="0"/>
                    </a:p>
                  </a:txBody>
                  <a:tcPr/>
                </a:tc>
                <a:tc>
                  <a:txBody>
                    <a:bodyPr/>
                    <a:lstStyle/>
                    <a:p>
                      <a:pPr algn="ctr"/>
                      <a:r>
                        <a:rPr lang="en-US" dirty="0" smtClean="0"/>
                        <a:t>9</a:t>
                      </a:r>
                      <a:endParaRPr lang="en-US" dirty="0"/>
                    </a:p>
                  </a:txBody>
                  <a:tcPr/>
                </a:tc>
              </a:tr>
              <a:tr h="370840">
                <a:tc>
                  <a:txBody>
                    <a:bodyPr/>
                    <a:lstStyle/>
                    <a:p>
                      <a:r>
                        <a:rPr lang="en-US" dirty="0" smtClean="0"/>
                        <a:t>Solar</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0840">
                <a:tc>
                  <a:txBody>
                    <a:bodyPr/>
                    <a:lstStyle/>
                    <a:p>
                      <a:r>
                        <a:rPr lang="en-US" dirty="0" smtClean="0"/>
                        <a:t>Environmental</a:t>
                      </a:r>
                      <a:r>
                        <a:rPr lang="en-US" baseline="0" dirty="0" smtClean="0"/>
                        <a:t> Heat</a:t>
                      </a:r>
                      <a:endParaRPr lang="en-US" dirty="0"/>
                    </a:p>
                  </a:txBody>
                  <a:tcPr/>
                </a:tc>
                <a:tc>
                  <a:txBody>
                    <a:bodyPr/>
                    <a:lstStyle/>
                    <a:p>
                      <a:pPr algn="ctr"/>
                      <a:r>
                        <a:rPr lang="en-US" dirty="0" smtClean="0"/>
                        <a:t>0</a:t>
                      </a:r>
                      <a:endParaRPr lang="en-US" dirty="0"/>
                    </a:p>
                  </a:txBody>
                  <a:tcPr/>
                </a:tc>
                <a:tc>
                  <a:txBody>
                    <a:bodyPr/>
                    <a:lstStyle/>
                    <a:p>
                      <a:pPr algn="ctr"/>
                      <a:r>
                        <a:rPr lang="en-US" dirty="0" smtClean="0"/>
                        <a:t>8</a:t>
                      </a:r>
                      <a:endParaRPr lang="en-US" dirty="0"/>
                    </a:p>
                  </a:txBody>
                  <a:tcPr/>
                </a:tc>
              </a:tr>
              <a:tr h="370840">
                <a:tc>
                  <a:txBody>
                    <a:bodyPr/>
                    <a:lstStyle/>
                    <a:p>
                      <a:r>
                        <a:rPr lang="en-US" dirty="0" smtClean="0"/>
                        <a:t>Hydro</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0840">
                <a:tc>
                  <a:txBody>
                    <a:bodyPr/>
                    <a:lstStyle/>
                    <a:p>
                      <a:r>
                        <a:rPr lang="en-US" dirty="0" smtClean="0"/>
                        <a:t>Wave</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Geothermal</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DB8EE25D-A1B3-4977-ADA8-BD2763D2FB28}" type="slidenum">
              <a:rPr lang="en-GB" smtClean="0"/>
              <a:t>40</a:t>
            </a:fld>
            <a:endParaRPr lang="en-GB"/>
          </a:p>
        </p:txBody>
      </p:sp>
    </p:spTree>
    <p:extLst>
      <p:ext uri="{BB962C8B-B14F-4D97-AF65-F5344CB8AC3E}">
        <p14:creationId xmlns:p14="http://schemas.microsoft.com/office/powerpoint/2010/main" val="2030885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81000" y="304800"/>
            <a:ext cx="8355013" cy="457200"/>
          </a:xfrm>
        </p:spPr>
        <p:txBody>
          <a:bodyPr>
            <a:normAutofit fontScale="90000"/>
          </a:bodyPr>
          <a:lstStyle/>
          <a:p>
            <a:r>
              <a:rPr lang="en-US" sz="3200" dirty="0" smtClean="0"/>
              <a:t>     Tidal 	             Wind                Solar              Hydro</a:t>
            </a:r>
            <a:r>
              <a:rPr lang="en-US" sz="3800" dirty="0" smtClean="0"/>
              <a:t> </a:t>
            </a:r>
            <a:endParaRPr lang="en-US" dirty="0" smtClean="0"/>
          </a:p>
        </p:txBody>
      </p:sp>
      <p:sp>
        <p:nvSpPr>
          <p:cNvPr id="4099" name="Text Box 3"/>
          <p:cNvSpPr txBox="1">
            <a:spLocks noChangeArrowheads="1"/>
          </p:cNvSpPr>
          <p:nvPr/>
        </p:nvSpPr>
        <p:spPr bwMode="auto">
          <a:xfrm>
            <a:off x="228600" y="4724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1800" b="0">
                <a:solidFill>
                  <a:schemeClr val="tx1"/>
                </a:solidFill>
                <a:latin typeface="Arial" charset="0"/>
                <a:ea typeface="ＭＳ Ｐゴシック" charset="-128"/>
              </a:rPr>
              <a:t>Tidal 2MW unit</a:t>
            </a:r>
            <a:endParaRPr lang="en-US" sz="2400" b="0">
              <a:solidFill>
                <a:schemeClr val="tx1"/>
              </a:solidFill>
              <a:latin typeface="Arial" charset="0"/>
              <a:ea typeface="ＭＳ Ｐゴシック" charset="-128"/>
            </a:endParaRPr>
          </a:p>
        </p:txBody>
      </p:sp>
      <p:sp>
        <p:nvSpPr>
          <p:cNvPr id="4100" name="Text Box 4"/>
          <p:cNvSpPr txBox="1">
            <a:spLocks noChangeArrowheads="1"/>
          </p:cNvSpPr>
          <p:nvPr/>
        </p:nvSpPr>
        <p:spPr bwMode="auto">
          <a:xfrm>
            <a:off x="2743200" y="2743200"/>
            <a:ext cx="2006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1600" b="0">
                <a:solidFill>
                  <a:schemeClr val="tx1"/>
                </a:solidFill>
                <a:latin typeface="Arial" charset="0"/>
                <a:ea typeface="ＭＳ Ｐゴシック" charset="-128"/>
              </a:rPr>
              <a:t>2MW  turbines in an offshore wind farm</a:t>
            </a:r>
          </a:p>
        </p:txBody>
      </p:sp>
      <p:sp>
        <p:nvSpPr>
          <p:cNvPr id="4101" name="Text Box 5"/>
          <p:cNvSpPr txBox="1">
            <a:spLocks noChangeArrowheads="1"/>
          </p:cNvSpPr>
          <p:nvPr/>
        </p:nvSpPr>
        <p:spPr bwMode="auto">
          <a:xfrm>
            <a:off x="6858000" y="4191000"/>
            <a:ext cx="22860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1300" b="0">
                <a:solidFill>
                  <a:schemeClr val="tx1"/>
                </a:solidFill>
                <a:latin typeface="Arial Black" charset="0"/>
                <a:ea typeface="ＭＳ Ｐゴシック" charset="-128"/>
              </a:rPr>
              <a:t>Macro hydro-GW</a:t>
            </a:r>
          </a:p>
        </p:txBody>
      </p:sp>
      <p:sp>
        <p:nvSpPr>
          <p:cNvPr id="4102" name="Text Box 6"/>
          <p:cNvSpPr txBox="1">
            <a:spLocks noChangeArrowheads="1"/>
          </p:cNvSpPr>
          <p:nvPr/>
        </p:nvSpPr>
        <p:spPr bwMode="auto">
          <a:xfrm>
            <a:off x="5148263" y="2590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1600" b="0">
                <a:solidFill>
                  <a:schemeClr val="tx1"/>
                </a:solidFill>
                <a:latin typeface="Arial" charset="0"/>
                <a:ea typeface="ＭＳ Ｐゴシック" charset="-128"/>
              </a:rPr>
              <a:t>1kW PV array</a:t>
            </a:r>
            <a:endParaRPr lang="en-US" sz="2400" b="0">
              <a:solidFill>
                <a:schemeClr val="tx1"/>
              </a:solidFill>
              <a:latin typeface="Arial" charset="0"/>
              <a:ea typeface="ＭＳ Ｐゴシック" charset="-128"/>
            </a:endParaRPr>
          </a:p>
        </p:txBody>
      </p:sp>
      <p:sp>
        <p:nvSpPr>
          <p:cNvPr id="4103" name="Text Box 7"/>
          <p:cNvSpPr txBox="1">
            <a:spLocks noChangeArrowheads="1"/>
          </p:cNvSpPr>
          <p:nvPr/>
        </p:nvSpPr>
        <p:spPr bwMode="auto">
          <a:xfrm>
            <a:off x="7631113" y="2590800"/>
            <a:ext cx="15128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1500" b="0">
                <a:solidFill>
                  <a:schemeClr val="tx1"/>
                </a:solidFill>
                <a:latin typeface="Arial" charset="0"/>
                <a:ea typeface="ＭＳ Ｐゴシック" charset="-128"/>
              </a:rPr>
              <a:t>Mini hydro-MW</a:t>
            </a:r>
            <a:endParaRPr lang="en-US" sz="2400" b="0">
              <a:solidFill>
                <a:schemeClr val="tx1"/>
              </a:solidFill>
              <a:latin typeface="Arial" charset="0"/>
              <a:ea typeface="ＭＳ Ｐゴシック" charset="-128"/>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90600"/>
            <a:ext cx="2303463"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62012"/>
            <a:ext cx="23050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71800"/>
            <a:ext cx="1828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352800"/>
            <a:ext cx="236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990600"/>
            <a:ext cx="17272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9" name="Object 13"/>
          <p:cNvGraphicFramePr>
            <a:graphicFrameLocks noGrp="1" noChangeAspect="1"/>
          </p:cNvGraphicFramePr>
          <p:nvPr>
            <p:ph idx="4294967295"/>
          </p:nvPr>
        </p:nvGraphicFramePr>
        <p:xfrm>
          <a:off x="4572000" y="2819400"/>
          <a:ext cx="2249488" cy="1981200"/>
        </p:xfrm>
        <a:graphic>
          <a:graphicData uri="http://schemas.openxmlformats.org/presentationml/2006/ole">
            <mc:AlternateContent xmlns:mc="http://schemas.openxmlformats.org/markup-compatibility/2006">
              <mc:Choice xmlns:v="urn:schemas-microsoft-com:vml" Requires="v">
                <p:oleObj spid="_x0000_s2064" name="Document" r:id="rId8" imgW="2249206" imgH="1980952" progId="Word.Document.8">
                  <p:embed/>
                </p:oleObj>
              </mc:Choice>
              <mc:Fallback>
                <p:oleObj name="Document" r:id="rId8" imgW="2249206" imgH="1980952"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819400"/>
                        <a:ext cx="22494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895600"/>
            <a:ext cx="206851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http://mnes.nic.in/images/Juthed%20SHP-100%20KW%20in%20H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1066800"/>
            <a:ext cx="19796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MISCA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4800600"/>
            <a:ext cx="1981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17"/>
          <p:cNvSpPr txBox="1">
            <a:spLocks noChangeArrowheads="1"/>
          </p:cNvSpPr>
          <p:nvPr/>
        </p:nvSpPr>
        <p:spPr bwMode="auto">
          <a:xfrm>
            <a:off x="7162800" y="6096000"/>
            <a:ext cx="1981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3100" b="0">
                <a:solidFill>
                  <a:schemeClr val="tx1"/>
                </a:solidFill>
                <a:latin typeface="Arial" charset="0"/>
                <a:ea typeface="ＭＳ Ｐゴシック" charset="-128"/>
              </a:rPr>
              <a:t>Biomass</a:t>
            </a:r>
            <a:endParaRPr lang="en-US" sz="2000" b="0">
              <a:solidFill>
                <a:schemeClr val="tx1"/>
              </a:solidFill>
              <a:latin typeface="Arial" charset="0"/>
              <a:ea typeface="ＭＳ Ｐゴシック" charset="-128"/>
            </a:endParaRPr>
          </a:p>
        </p:txBody>
      </p:sp>
      <p:pic>
        <p:nvPicPr>
          <p:cNvPr id="4114"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0" y="5181600"/>
            <a:ext cx="2743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19"/>
          <p:cNvSpPr txBox="1">
            <a:spLocks noChangeArrowheads="1"/>
          </p:cNvSpPr>
          <p:nvPr/>
        </p:nvSpPr>
        <p:spPr bwMode="auto">
          <a:xfrm>
            <a:off x="228600" y="5486400"/>
            <a:ext cx="1371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3100" b="0">
                <a:solidFill>
                  <a:schemeClr val="tx1"/>
                </a:solidFill>
                <a:latin typeface="Arial" charset="0"/>
                <a:ea typeface="ＭＳ Ｐゴシック" charset="-128"/>
              </a:rPr>
              <a:t>Wave</a:t>
            </a:r>
            <a:endParaRPr lang="en-US" sz="6600" b="0">
              <a:solidFill>
                <a:schemeClr val="tx1"/>
              </a:solidFill>
              <a:latin typeface="Albertus (W1)" pitchFamily="34" charset="0"/>
              <a:ea typeface="ＭＳ Ｐゴシック" charset="-128"/>
            </a:endParaRPr>
          </a:p>
        </p:txBody>
      </p:sp>
      <p:pic>
        <p:nvPicPr>
          <p:cNvPr id="4116" name="Picture 20" descr="The image “http://upload.wikimedia.org/wikipedia/commons/b/b6/Solar_two.jpg” cannot be displayed, because it contains erro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5029200"/>
            <a:ext cx="22860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 Box 22"/>
          <p:cNvSpPr txBox="1">
            <a:spLocks noChangeArrowheads="1"/>
          </p:cNvSpPr>
          <p:nvPr/>
        </p:nvSpPr>
        <p:spPr bwMode="auto">
          <a:xfrm>
            <a:off x="4495800" y="632460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b="1">
                <a:solidFill>
                  <a:srgbClr val="0000FF"/>
                </a:solidFill>
                <a:latin typeface="Times" charset="0"/>
              </a:defRPr>
            </a:lvl1pPr>
            <a:lvl2pPr marL="742950" indent="-285750">
              <a:defRPr sz="2300" b="1">
                <a:solidFill>
                  <a:srgbClr val="0000FF"/>
                </a:solidFill>
                <a:latin typeface="Times" charset="0"/>
              </a:defRPr>
            </a:lvl2pPr>
            <a:lvl3pPr marL="1143000" indent="-228600">
              <a:defRPr sz="2300" b="1">
                <a:solidFill>
                  <a:srgbClr val="0000FF"/>
                </a:solidFill>
                <a:latin typeface="Times" charset="0"/>
              </a:defRPr>
            </a:lvl3pPr>
            <a:lvl4pPr marL="1600200" indent="-228600">
              <a:defRPr sz="2300" b="1">
                <a:solidFill>
                  <a:srgbClr val="0000FF"/>
                </a:solidFill>
                <a:latin typeface="Times" charset="0"/>
              </a:defRPr>
            </a:lvl4pPr>
            <a:lvl5pPr marL="2057400" indent="-228600">
              <a:defRPr sz="2300" b="1">
                <a:solidFill>
                  <a:srgbClr val="0000FF"/>
                </a:solidFill>
                <a:latin typeface="Times" charset="0"/>
              </a:defRPr>
            </a:lvl5pPr>
            <a:lvl6pPr marL="2514600" indent="-228600" eaLnBrk="0" fontAlgn="base" hangingPunct="0">
              <a:spcBef>
                <a:spcPct val="0"/>
              </a:spcBef>
              <a:spcAft>
                <a:spcPct val="0"/>
              </a:spcAft>
              <a:defRPr sz="2300" b="1">
                <a:solidFill>
                  <a:srgbClr val="0000FF"/>
                </a:solidFill>
                <a:latin typeface="Times" charset="0"/>
              </a:defRPr>
            </a:lvl6pPr>
            <a:lvl7pPr marL="2971800" indent="-228600" eaLnBrk="0" fontAlgn="base" hangingPunct="0">
              <a:spcBef>
                <a:spcPct val="0"/>
              </a:spcBef>
              <a:spcAft>
                <a:spcPct val="0"/>
              </a:spcAft>
              <a:defRPr sz="2300" b="1">
                <a:solidFill>
                  <a:srgbClr val="0000FF"/>
                </a:solidFill>
                <a:latin typeface="Times" charset="0"/>
              </a:defRPr>
            </a:lvl7pPr>
            <a:lvl8pPr marL="3429000" indent="-228600" eaLnBrk="0" fontAlgn="base" hangingPunct="0">
              <a:spcBef>
                <a:spcPct val="0"/>
              </a:spcBef>
              <a:spcAft>
                <a:spcPct val="0"/>
              </a:spcAft>
              <a:defRPr sz="2300" b="1">
                <a:solidFill>
                  <a:srgbClr val="0000FF"/>
                </a:solidFill>
                <a:latin typeface="Times" charset="0"/>
              </a:defRPr>
            </a:lvl8pPr>
            <a:lvl9pPr marL="3886200" indent="-228600" eaLnBrk="0" fontAlgn="base" hangingPunct="0">
              <a:spcBef>
                <a:spcPct val="0"/>
              </a:spcBef>
              <a:spcAft>
                <a:spcPct val="0"/>
              </a:spcAft>
              <a:defRPr sz="2300" b="1">
                <a:solidFill>
                  <a:srgbClr val="0000FF"/>
                </a:solidFill>
                <a:latin typeface="Times" charset="0"/>
              </a:defRPr>
            </a:lvl9pPr>
          </a:lstStyle>
          <a:p>
            <a:pPr>
              <a:spcBef>
                <a:spcPct val="50000"/>
              </a:spcBef>
            </a:pPr>
            <a:r>
              <a:rPr lang="en-US" sz="1600">
                <a:solidFill>
                  <a:schemeClr val="tx1"/>
                </a:solidFill>
                <a:latin typeface="Arial" charset="0"/>
                <a:ea typeface="ＭＳ Ｐゴシック" charset="-128"/>
              </a:rPr>
              <a:t>CSP</a:t>
            </a:r>
            <a:endParaRPr lang="en-US" sz="6600">
              <a:solidFill>
                <a:schemeClr val="tx1"/>
              </a:solidFill>
              <a:latin typeface="Albertus (W1)" pitchFamily="34" charset="0"/>
              <a:ea typeface="ＭＳ Ｐゴシック" charset="-128"/>
            </a:endParaRPr>
          </a:p>
        </p:txBody>
      </p:sp>
      <p:sp>
        <p:nvSpPr>
          <p:cNvPr id="2" name="Slide Number Placeholder 1"/>
          <p:cNvSpPr>
            <a:spLocks noGrp="1"/>
          </p:cNvSpPr>
          <p:nvPr>
            <p:ph type="sldNum" sz="quarter" idx="12"/>
          </p:nvPr>
        </p:nvSpPr>
        <p:spPr/>
        <p:txBody>
          <a:bodyPr/>
          <a:lstStyle/>
          <a:p>
            <a:fld id="{DB8EE25D-A1B3-4977-ADA8-BD2763D2FB28}" type="slidenum">
              <a:rPr lang="en-GB" smtClean="0"/>
              <a:t>41</a:t>
            </a:fld>
            <a:endParaRPr lang="en-GB"/>
          </a:p>
        </p:txBody>
      </p:sp>
    </p:spTree>
    <p:extLst>
      <p:ext uri="{BB962C8B-B14F-4D97-AF65-F5344CB8AC3E}">
        <p14:creationId xmlns:p14="http://schemas.microsoft.com/office/powerpoint/2010/main" val="2324898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512" y="1472783"/>
            <a:ext cx="8898632" cy="4968552"/>
          </a:xfrm>
        </p:spPr>
        <p:txBody>
          <a:bodyPr>
            <a:normAutofit fontScale="90000"/>
          </a:bodyPr>
          <a:lstStyle/>
          <a:p>
            <a:pPr algn="l"/>
            <a:r>
              <a:rPr lang="en-US" sz="2700" dirty="0" smtClean="0">
                <a:latin typeface="Arial" charset="0"/>
              </a:rPr>
              <a:t>Marine renewable energy: </a:t>
            </a:r>
            <a:r>
              <a:rPr lang="en-US" sz="2700" dirty="0" smtClean="0">
                <a:solidFill>
                  <a:srgbClr val="FF0000"/>
                </a:solidFill>
                <a:latin typeface="Arial" charset="0"/>
              </a:rPr>
              <a:t>197 </a:t>
            </a:r>
            <a:r>
              <a:rPr lang="en-US" sz="2700" dirty="0" err="1" smtClean="0">
                <a:solidFill>
                  <a:srgbClr val="FF0000"/>
                </a:solidFill>
                <a:latin typeface="Arial" charset="0"/>
              </a:rPr>
              <a:t>GWav</a:t>
            </a:r>
            <a:r>
              <a:rPr lang="en-US" sz="2700" dirty="0" smtClean="0">
                <a:latin typeface="Arial" charset="0"/>
              </a:rPr>
              <a:t>:</a:t>
            </a:r>
            <a:br>
              <a:rPr lang="en-US" sz="2700" dirty="0" smtClean="0">
                <a:latin typeface="Arial" charset="0"/>
              </a:rPr>
            </a:br>
            <a:r>
              <a:rPr lang="en-US" sz="2700" dirty="0" smtClean="0">
                <a:latin typeface="Arial" charset="0"/>
              </a:rPr>
              <a:t>	Offshore Wind </a:t>
            </a:r>
            <a:r>
              <a:rPr lang="en-US" sz="2700" dirty="0" smtClean="0">
                <a:latin typeface="Ariel"/>
                <a:ea typeface="ＭＳ Ｐゴシック" charset="-128"/>
              </a:rPr>
              <a:t>175 </a:t>
            </a:r>
            <a:r>
              <a:rPr lang="en-US" sz="2700" dirty="0">
                <a:latin typeface="Ariel"/>
                <a:ea typeface="ＭＳ Ｐゴシック" charset="-128"/>
              </a:rPr>
              <a:t>GW </a:t>
            </a:r>
            <a:br>
              <a:rPr lang="en-US" sz="2700" dirty="0">
                <a:latin typeface="Ariel"/>
                <a:ea typeface="ＭＳ Ｐゴシック" charset="-128"/>
              </a:rPr>
            </a:br>
            <a:r>
              <a:rPr lang="en-US" sz="2700" dirty="0" smtClean="0">
                <a:latin typeface="Ariel"/>
                <a:ea typeface="ＭＳ Ｐゴシック" charset="-128"/>
              </a:rPr>
              <a:t>	Tidal stream </a:t>
            </a:r>
            <a:r>
              <a:rPr lang="en-US" sz="2700" dirty="0">
                <a:latin typeface="Ariel"/>
                <a:ea typeface="ＭＳ Ｐゴシック" charset="-128"/>
              </a:rPr>
              <a:t>1</a:t>
            </a:r>
            <a:r>
              <a:rPr lang="en-US" sz="2700" dirty="0" smtClean="0">
                <a:latin typeface="Ariel"/>
                <a:ea typeface="ＭＳ Ｐゴシック" charset="-128"/>
              </a:rPr>
              <a:t>3 GW</a:t>
            </a:r>
            <a:br>
              <a:rPr lang="en-US" sz="2700" dirty="0" smtClean="0">
                <a:latin typeface="Ariel"/>
                <a:ea typeface="ＭＳ Ｐゴシック" charset="-128"/>
              </a:rPr>
            </a:br>
            <a:r>
              <a:rPr lang="en-US" sz="2700" dirty="0" smtClean="0">
                <a:latin typeface="Ariel"/>
                <a:ea typeface="ＭＳ Ｐゴシック" charset="-128"/>
              </a:rPr>
              <a:t>	Wave 5 </a:t>
            </a:r>
            <a:r>
              <a:rPr lang="en-US" sz="2700" dirty="0">
                <a:latin typeface="Ariel"/>
                <a:ea typeface="ＭＳ Ｐゴシック" charset="-128"/>
              </a:rPr>
              <a:t>GW </a:t>
            </a:r>
            <a:r>
              <a:rPr lang="en-US" sz="2700" dirty="0" smtClean="0">
                <a:latin typeface="Ariel"/>
              </a:rPr>
              <a:t/>
            </a:r>
            <a:br>
              <a:rPr lang="en-US" sz="2700" dirty="0" smtClean="0">
                <a:latin typeface="Ariel"/>
              </a:rPr>
            </a:br>
            <a:r>
              <a:rPr lang="en-US" sz="2700" dirty="0" smtClean="0">
                <a:latin typeface="Ariel"/>
              </a:rPr>
              <a:t>	</a:t>
            </a:r>
            <a:r>
              <a:rPr lang="en-US" sz="2400" dirty="0" smtClean="0">
                <a:latin typeface="Ariel"/>
                <a:ea typeface="ＭＳ Ｐゴシック" charset="-128"/>
              </a:rPr>
              <a:t>Tidal range 4 GW</a:t>
            </a:r>
            <a:br>
              <a:rPr lang="en-US" sz="2400" dirty="0" smtClean="0">
                <a:latin typeface="Ariel"/>
                <a:ea typeface="ＭＳ Ｐゴシック" charset="-128"/>
              </a:rPr>
            </a:br>
            <a:r>
              <a:rPr lang="en-US" sz="1300" dirty="0" smtClean="0">
                <a:latin typeface="Ariel"/>
                <a:ea typeface="ＭＳ Ｐゴシック" charset="-128"/>
              </a:rPr>
              <a:t>‘Offshore </a:t>
            </a:r>
            <a:r>
              <a:rPr lang="en-US" sz="1300" dirty="0">
                <a:latin typeface="Ariel"/>
                <a:ea typeface="ＭＳ Ｐゴシック" charset="-128"/>
              </a:rPr>
              <a:t>Valuation’,  Public Interest Research Centre  </a:t>
            </a:r>
            <a:r>
              <a:rPr lang="en-US" sz="1300" dirty="0">
                <a:solidFill>
                  <a:schemeClr val="accent2"/>
                </a:solidFill>
                <a:latin typeface="Ariel"/>
                <a:ea typeface="ＭＳ Ｐゴシック" charset="-128"/>
                <a:hlinkClick r:id="rId2"/>
              </a:rPr>
              <a:t>www.offshorevaluation.org/</a:t>
            </a:r>
            <a:r>
              <a:rPr lang="en-US" sz="1300" dirty="0">
                <a:solidFill>
                  <a:srgbClr val="FF2A45"/>
                </a:solidFill>
                <a:latin typeface="Ariel"/>
                <a:ea typeface="ＭＳ Ｐゴシック" charset="-128"/>
              </a:rPr>
              <a:t/>
            </a:r>
            <a:br>
              <a:rPr lang="en-US" sz="1300" dirty="0">
                <a:solidFill>
                  <a:srgbClr val="FF2A45"/>
                </a:solidFill>
                <a:latin typeface="Ariel"/>
                <a:ea typeface="ＭＳ Ｐゴシック" charset="-128"/>
              </a:rPr>
            </a:br>
            <a:r>
              <a:rPr lang="en-US" sz="2700" dirty="0" smtClean="0">
                <a:latin typeface="Ariel"/>
                <a:ea typeface="ＭＳ Ｐゴシック" charset="-128"/>
              </a:rPr>
              <a:t>Land-based renewable energy: </a:t>
            </a:r>
            <a:r>
              <a:rPr lang="en-US" sz="2700" dirty="0" smtClean="0">
                <a:solidFill>
                  <a:srgbClr val="FF0000"/>
                </a:solidFill>
                <a:latin typeface="Ariel"/>
                <a:ea typeface="ＭＳ Ｐゴシック" charset="-128"/>
              </a:rPr>
              <a:t>59 </a:t>
            </a:r>
            <a:r>
              <a:rPr lang="en-US" sz="2700" dirty="0" err="1" smtClean="0">
                <a:solidFill>
                  <a:srgbClr val="FF0000"/>
                </a:solidFill>
                <a:latin typeface="Ariel"/>
                <a:ea typeface="ＭＳ Ｐゴシック" charset="-128"/>
              </a:rPr>
              <a:t>GWav</a:t>
            </a:r>
            <a:r>
              <a:rPr lang="en-US" sz="1300" dirty="0" smtClean="0">
                <a:solidFill>
                  <a:srgbClr val="FF2A45"/>
                </a:solidFill>
                <a:latin typeface="Ariel"/>
                <a:ea typeface="ＭＳ Ｐゴシック" charset="-128"/>
              </a:rPr>
              <a:t/>
            </a:r>
            <a:br>
              <a:rPr lang="en-US" sz="1300" dirty="0" smtClean="0">
                <a:solidFill>
                  <a:srgbClr val="FF2A45"/>
                </a:solidFill>
                <a:latin typeface="Ariel"/>
                <a:ea typeface="ＭＳ Ｐゴシック" charset="-128"/>
              </a:rPr>
            </a:br>
            <a:r>
              <a:rPr lang="en-US" sz="1300" dirty="0" smtClean="0">
                <a:solidFill>
                  <a:srgbClr val="FF2A45"/>
                </a:solidFill>
                <a:latin typeface="Ariel"/>
                <a:ea typeface="ＭＳ Ｐゴシック" charset="-128"/>
              </a:rPr>
              <a:t>	</a:t>
            </a:r>
            <a:r>
              <a:rPr lang="en-US" sz="2400" dirty="0" smtClean="0">
                <a:latin typeface="Ariel"/>
                <a:ea typeface="ＭＳ Ｐゴシック" charset="-128"/>
              </a:rPr>
              <a:t>Onshore wind 15 GW</a:t>
            </a:r>
            <a:r>
              <a:rPr lang="en-US" sz="1300" dirty="0" smtClean="0">
                <a:solidFill>
                  <a:srgbClr val="FF2A45"/>
                </a:solidFill>
                <a:latin typeface="Ariel"/>
                <a:ea typeface="ＭＳ Ｐゴシック" charset="-128"/>
              </a:rPr>
              <a:t/>
            </a:r>
            <a:br>
              <a:rPr lang="en-US" sz="1300" dirty="0" smtClean="0">
                <a:solidFill>
                  <a:srgbClr val="FF2A45"/>
                </a:solidFill>
                <a:latin typeface="Ariel"/>
                <a:ea typeface="ＭＳ Ｐゴシック" charset="-128"/>
              </a:rPr>
            </a:br>
            <a:r>
              <a:rPr lang="en-US" sz="1300" dirty="0" smtClean="0">
                <a:solidFill>
                  <a:srgbClr val="FF2A45"/>
                </a:solidFill>
                <a:latin typeface="Ariel"/>
                <a:ea typeface="ＭＳ Ｐゴシック" charset="-128"/>
              </a:rPr>
              <a:t>	</a:t>
            </a:r>
            <a:r>
              <a:rPr lang="en-GB" sz="2700" dirty="0" smtClean="0">
                <a:latin typeface="Ariel"/>
              </a:rPr>
              <a:t>Hydro 4 GW</a:t>
            </a:r>
            <a:br>
              <a:rPr lang="en-GB" sz="2700" dirty="0" smtClean="0">
                <a:latin typeface="Ariel"/>
              </a:rPr>
            </a:br>
            <a:r>
              <a:rPr lang="en-GB" sz="2700" dirty="0" smtClean="0">
                <a:latin typeface="Ariel"/>
              </a:rPr>
              <a:t>	Solar PV on roofs 16 GW </a:t>
            </a:r>
            <a:br>
              <a:rPr lang="en-GB" sz="2700" dirty="0" smtClean="0">
                <a:latin typeface="Ariel"/>
              </a:rPr>
            </a:br>
            <a:r>
              <a:rPr lang="en-GB" sz="2700" dirty="0" smtClean="0">
                <a:latin typeface="Ariel"/>
              </a:rPr>
              <a:t>	Biomass 20 GW</a:t>
            </a:r>
            <a:br>
              <a:rPr lang="en-GB" sz="2700" dirty="0" smtClean="0">
                <a:latin typeface="Ariel"/>
              </a:rPr>
            </a:br>
            <a:r>
              <a:rPr lang="en-GB" sz="2700" dirty="0" smtClean="0">
                <a:latin typeface="Ariel"/>
              </a:rPr>
              <a:t>	Geothermal 4 GW</a:t>
            </a:r>
            <a:r>
              <a:rPr lang="en-GB" sz="2700" b="0" dirty="0" smtClean="0">
                <a:solidFill>
                  <a:schemeClr val="tx1"/>
                </a:solidFill>
                <a:latin typeface="Ariel"/>
              </a:rPr>
              <a:t/>
            </a:r>
            <a:br>
              <a:rPr lang="en-GB" sz="2700" b="0" dirty="0" smtClean="0">
                <a:solidFill>
                  <a:schemeClr val="tx1"/>
                </a:solidFill>
                <a:latin typeface="Ariel"/>
              </a:rPr>
            </a:br>
            <a:r>
              <a:rPr lang="en-GB" sz="800" b="0" dirty="0" smtClean="0">
                <a:solidFill>
                  <a:schemeClr val="tx1"/>
                </a:solidFill>
                <a:latin typeface="Ariel"/>
              </a:rPr>
              <a:t/>
            </a:r>
            <a:br>
              <a:rPr lang="en-GB" sz="800" b="0" dirty="0" smtClean="0">
                <a:solidFill>
                  <a:schemeClr val="tx1"/>
                </a:solidFill>
                <a:latin typeface="Ariel"/>
              </a:rPr>
            </a:br>
            <a:r>
              <a:rPr lang="en-GB" sz="1300" dirty="0">
                <a:latin typeface="Ariel"/>
                <a:hlinkClick r:id="rId3"/>
              </a:rPr>
              <a:t>http://</a:t>
            </a:r>
            <a:r>
              <a:rPr lang="en-GB" sz="1300" dirty="0" smtClean="0">
                <a:latin typeface="Ariel"/>
                <a:hlinkClick r:id="rId3"/>
              </a:rPr>
              <a:t>2050-calculator-tool.decc.gov.uk/assets/onepage/5.pdf - /11.pdf</a:t>
            </a:r>
            <a:r>
              <a:rPr lang="en-GB" sz="1300" dirty="0" smtClean="0">
                <a:latin typeface="Ariel"/>
              </a:rPr>
              <a:t/>
            </a:r>
            <a:br>
              <a:rPr lang="en-GB" sz="1300" dirty="0" smtClean="0">
                <a:latin typeface="Ariel"/>
              </a:rPr>
            </a:br>
            <a:r>
              <a:rPr lang="en-GB" sz="2700" dirty="0" smtClean="0">
                <a:latin typeface="Ariel"/>
              </a:rPr>
              <a:t>Total Renewable Electrical Energy Resource:  </a:t>
            </a:r>
            <a:r>
              <a:rPr lang="en-GB" sz="2700" dirty="0" smtClean="0">
                <a:solidFill>
                  <a:srgbClr val="FF0000"/>
                </a:solidFill>
                <a:latin typeface="Ariel"/>
              </a:rPr>
              <a:t>256 </a:t>
            </a:r>
            <a:r>
              <a:rPr lang="en-GB" sz="2700" dirty="0" err="1" smtClean="0">
                <a:solidFill>
                  <a:srgbClr val="FF0000"/>
                </a:solidFill>
                <a:latin typeface="Ariel"/>
              </a:rPr>
              <a:t>GWav</a:t>
            </a:r>
            <a:endParaRPr lang="en-US" sz="2700" dirty="0" smtClean="0">
              <a:solidFill>
                <a:srgbClr val="FF0000"/>
              </a:solidFill>
              <a:latin typeface="Ariel"/>
            </a:endParaRPr>
          </a:p>
        </p:txBody>
      </p:sp>
      <p:sp>
        <p:nvSpPr>
          <p:cNvPr id="2" name="Slide Number Placeholder 1"/>
          <p:cNvSpPr>
            <a:spLocks noGrp="1"/>
          </p:cNvSpPr>
          <p:nvPr>
            <p:ph type="sldNum" sz="quarter" idx="12"/>
          </p:nvPr>
        </p:nvSpPr>
        <p:spPr/>
        <p:txBody>
          <a:bodyPr/>
          <a:lstStyle/>
          <a:p>
            <a:fld id="{DB8EE25D-A1B3-4977-ADA8-BD2763D2FB28}" type="slidenum">
              <a:rPr lang="en-GB" smtClean="0"/>
              <a:t>42</a:t>
            </a:fld>
            <a:endParaRPr lang="en-GB"/>
          </a:p>
        </p:txBody>
      </p:sp>
      <p:sp>
        <p:nvSpPr>
          <p:cNvPr id="3" name="TextBox 2"/>
          <p:cNvSpPr txBox="1"/>
          <p:nvPr/>
        </p:nvSpPr>
        <p:spPr>
          <a:xfrm>
            <a:off x="483847" y="456992"/>
            <a:ext cx="8136904" cy="984885"/>
          </a:xfrm>
          <a:prstGeom prst="rect">
            <a:avLst/>
          </a:prstGeom>
          <a:noFill/>
        </p:spPr>
        <p:txBody>
          <a:bodyPr wrap="square" rtlCol="0">
            <a:spAutoFit/>
          </a:bodyPr>
          <a:lstStyle/>
          <a:p>
            <a:pPr algn="ctr"/>
            <a:r>
              <a:rPr lang="en-US" sz="2800" b="1" dirty="0" smtClean="0">
                <a:latin typeface="Arial" charset="0"/>
              </a:rPr>
              <a:t>The UK renewable </a:t>
            </a:r>
            <a:r>
              <a:rPr lang="en-US" sz="2800" b="1" dirty="0" smtClean="0">
                <a:solidFill>
                  <a:srgbClr val="FF0000"/>
                </a:solidFill>
                <a:latin typeface="Arial" charset="0"/>
              </a:rPr>
              <a:t>electrical</a:t>
            </a:r>
            <a:r>
              <a:rPr lang="en-US" sz="2800" b="1" dirty="0" smtClean="0">
                <a:latin typeface="Arial" charset="0"/>
              </a:rPr>
              <a:t> energy resource</a:t>
            </a:r>
          </a:p>
          <a:p>
            <a:pPr algn="ctr"/>
            <a:r>
              <a:rPr lang="en-US" sz="3000" dirty="0" smtClean="0">
                <a:latin typeface="Arial" charset="0"/>
              </a:rPr>
              <a:t>Some recent estimates</a:t>
            </a:r>
            <a:endParaRPr lang="en-GB" sz="3000" dirty="0"/>
          </a:p>
        </p:txBody>
      </p:sp>
    </p:spTree>
    <p:extLst>
      <p:ext uri="{BB962C8B-B14F-4D97-AF65-F5344CB8AC3E}">
        <p14:creationId xmlns:p14="http://schemas.microsoft.com/office/powerpoint/2010/main" val="560244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smtClean="0">
                <a:latin typeface="Arial" panose="020B0604020202020204" pitchFamily="34" charset="0"/>
                <a:cs typeface="Arial" panose="020B0604020202020204" pitchFamily="34" charset="0"/>
              </a:rPr>
              <a:t>The UK renewable </a:t>
            </a:r>
            <a:r>
              <a:rPr lang="en-GB" sz="2600" b="1" dirty="0" smtClean="0">
                <a:solidFill>
                  <a:srgbClr val="FF0000"/>
                </a:solidFill>
                <a:latin typeface="Arial" panose="020B0604020202020204" pitchFamily="34" charset="0"/>
                <a:cs typeface="Arial" panose="020B0604020202020204" pitchFamily="34" charset="0"/>
              </a:rPr>
              <a:t>non-electrical</a:t>
            </a:r>
            <a:r>
              <a:rPr lang="en-GB" sz="2600" b="1" dirty="0" smtClean="0">
                <a:latin typeface="Arial" panose="020B0604020202020204" pitchFamily="34" charset="0"/>
                <a:cs typeface="Arial" panose="020B0604020202020204" pitchFamily="34" charset="0"/>
              </a:rPr>
              <a:t> energy resource</a:t>
            </a:r>
            <a:br>
              <a:rPr lang="en-GB" sz="2600" b="1" dirty="0" smtClean="0">
                <a:latin typeface="Arial" panose="020B0604020202020204" pitchFamily="34" charset="0"/>
                <a:cs typeface="Arial" panose="020B0604020202020204" pitchFamily="34" charset="0"/>
              </a:rPr>
            </a:br>
            <a:r>
              <a:rPr lang="en-GB" sz="2600" dirty="0" smtClean="0">
                <a:latin typeface="Arial" panose="020B0604020202020204" pitchFamily="34" charset="0"/>
                <a:cs typeface="Arial" panose="020B0604020202020204" pitchFamily="34" charset="0"/>
              </a:rPr>
              <a:t>Some recent estimates</a:t>
            </a:r>
            <a:endParaRPr lang="en-GB" sz="2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628800"/>
            <a:ext cx="8784976" cy="4525963"/>
          </a:xfrm>
        </p:spPr>
        <p:txBody>
          <a:bodyPr>
            <a:normAutofit fontScale="62500" lnSpcReduction="20000"/>
          </a:bodyPr>
          <a:lstStyle/>
          <a:p>
            <a:pPr marL="0" indent="0">
              <a:buNone/>
            </a:pPr>
            <a:r>
              <a:rPr lang="en-GB" sz="4000" dirty="0">
                <a:latin typeface="Arial" panose="020B0604020202020204" pitchFamily="34" charset="0"/>
                <a:cs typeface="Arial" panose="020B0604020202020204" pitchFamily="34" charset="0"/>
              </a:rPr>
              <a:t>Solar hot water panels on roofs 13 </a:t>
            </a:r>
            <a:r>
              <a:rPr lang="en-GB" sz="4000" dirty="0" smtClean="0">
                <a:latin typeface="Arial" panose="020B0604020202020204" pitchFamily="34" charset="0"/>
                <a:cs typeface="Arial" panose="020B0604020202020204" pitchFamily="34" charset="0"/>
              </a:rPr>
              <a:t>GW</a:t>
            </a:r>
          </a:p>
          <a:p>
            <a:pPr marL="0" indent="0">
              <a:buNone/>
            </a:pPr>
            <a:r>
              <a:rPr lang="en-GB" sz="4000" dirty="0" smtClean="0">
                <a:latin typeface="Arial" panose="020B0604020202020204" pitchFamily="34" charset="0"/>
                <a:cs typeface="Arial" panose="020B0604020202020204" pitchFamily="34" charset="0"/>
              </a:rPr>
              <a:t>Pumped environmental heat 7 GW </a:t>
            </a:r>
            <a:endParaRPr lang="en-GB" sz="4000" dirty="0">
              <a:latin typeface="Arial" panose="020B0604020202020204" pitchFamily="34" charset="0"/>
              <a:cs typeface="Arial" panose="020B0604020202020204" pitchFamily="34" charset="0"/>
            </a:endParaRPr>
          </a:p>
          <a:p>
            <a:pPr marL="0" indent="0">
              <a:buNone/>
            </a:pPr>
            <a:r>
              <a:rPr lang="en-GB" sz="4000" dirty="0" smtClean="0">
                <a:latin typeface="Arial" panose="020B0604020202020204" pitchFamily="34" charset="0"/>
                <a:cs typeface="Arial" panose="020B0604020202020204" pitchFamily="34" charset="0"/>
              </a:rPr>
              <a:t>Biomass CHP power stations heat output 61 GW</a:t>
            </a:r>
          </a:p>
          <a:p>
            <a:pPr marL="0" indent="0">
              <a:buNone/>
            </a:pPr>
            <a:r>
              <a:rPr lang="en-GB" sz="4000" dirty="0">
                <a:latin typeface="Arial" panose="020B0604020202020204" pitchFamily="34" charset="0"/>
                <a:cs typeface="Arial" panose="020B0604020202020204" pitchFamily="34" charset="0"/>
              </a:rPr>
              <a:t> </a:t>
            </a:r>
            <a:r>
              <a:rPr lang="en-GB" sz="4000" dirty="0" smtClean="0">
                <a:latin typeface="Arial" panose="020B0604020202020204" pitchFamily="34" charset="0"/>
                <a:cs typeface="Arial" panose="020B0604020202020204" pitchFamily="34" charset="0"/>
              </a:rPr>
              <a:t>  Total non-electrical energy resource </a:t>
            </a:r>
            <a:r>
              <a:rPr lang="en-GB" sz="4000" dirty="0" smtClean="0">
                <a:solidFill>
                  <a:srgbClr val="FF0000"/>
                </a:solidFill>
                <a:latin typeface="Arial" panose="020B0604020202020204" pitchFamily="34" charset="0"/>
                <a:cs typeface="Arial" panose="020B0604020202020204" pitchFamily="34" charset="0"/>
              </a:rPr>
              <a:t>81 </a:t>
            </a:r>
            <a:r>
              <a:rPr lang="en-GB" sz="4000" dirty="0" err="1" smtClean="0">
                <a:solidFill>
                  <a:srgbClr val="FF0000"/>
                </a:solidFill>
                <a:latin typeface="Arial" panose="020B0604020202020204" pitchFamily="34" charset="0"/>
                <a:cs typeface="Arial" panose="020B0604020202020204" pitchFamily="34" charset="0"/>
              </a:rPr>
              <a:t>GWav</a:t>
            </a:r>
            <a:endParaRPr lang="en-GB" sz="4000" dirty="0" smtClean="0">
              <a:solidFill>
                <a:srgbClr val="FF0000"/>
              </a:solidFill>
              <a:latin typeface="Arial" panose="020B0604020202020204" pitchFamily="34" charset="0"/>
              <a:cs typeface="Arial" panose="020B0604020202020204" pitchFamily="34" charset="0"/>
            </a:endParaRPr>
          </a:p>
          <a:p>
            <a:pPr marL="0" indent="0">
              <a:buNone/>
            </a:pPr>
            <a:endParaRPr lang="en-GB" sz="3000" dirty="0">
              <a:solidFill>
                <a:srgbClr val="FF0000"/>
              </a:solidFill>
              <a:latin typeface="Arial" panose="020B0604020202020204" pitchFamily="34" charset="0"/>
              <a:cs typeface="Arial" panose="020B0604020202020204" pitchFamily="34" charset="0"/>
            </a:endParaRPr>
          </a:p>
          <a:p>
            <a:pPr marL="0" indent="0">
              <a:buNone/>
            </a:pPr>
            <a:r>
              <a:rPr lang="en-GB" sz="3000" dirty="0" smtClean="0">
                <a:latin typeface="Arial" panose="020B0604020202020204" pitchFamily="34" charset="0"/>
                <a:cs typeface="Arial" panose="020B0604020202020204" pitchFamily="34" charset="0"/>
              </a:rPr>
              <a:t>It should be noted that the UK is well behind other European countries in its use of CHP and DH.</a:t>
            </a:r>
          </a:p>
          <a:p>
            <a:pPr marL="0" indent="0">
              <a:buNone/>
            </a:pPr>
            <a:r>
              <a:rPr lang="en-GB" sz="3000" dirty="0">
                <a:latin typeface="Times New Roman" charset="0"/>
              </a:rPr>
              <a:t>Around </a:t>
            </a:r>
            <a:r>
              <a:rPr lang="en-GB" sz="3000" dirty="0">
                <a:solidFill>
                  <a:srgbClr val="FF0B20"/>
                </a:solidFill>
                <a:latin typeface="Times New Roman" charset="0"/>
              </a:rPr>
              <a:t>60%</a:t>
            </a:r>
            <a:r>
              <a:rPr lang="en-GB" sz="3000" dirty="0">
                <a:latin typeface="Times New Roman" charset="0"/>
              </a:rPr>
              <a:t> of Denmark’s domestic/commercial heat is supplied by </a:t>
            </a:r>
            <a:r>
              <a:rPr lang="en-GB" sz="3000" dirty="0" smtClean="0">
                <a:latin typeface="Times New Roman" charset="0"/>
              </a:rPr>
              <a:t>CHP plant, fired by a mixture of</a:t>
            </a:r>
            <a:r>
              <a:rPr lang="en-GB" sz="3000" dirty="0">
                <a:latin typeface="Times New Roman" charset="0"/>
              </a:rPr>
              <a:t> </a:t>
            </a:r>
            <a:r>
              <a:rPr lang="en-GB" sz="3000" dirty="0" smtClean="0">
                <a:latin typeface="Times New Roman" charset="0"/>
              </a:rPr>
              <a:t>fossil fuel &amp; biomass</a:t>
            </a:r>
            <a:r>
              <a:rPr lang="en-GB" sz="3000" dirty="0">
                <a:latin typeface="Times New Roman" charset="0"/>
              </a:rPr>
              <a:t>. </a:t>
            </a:r>
            <a:r>
              <a:rPr lang="en-GB" sz="3000" dirty="0" smtClean="0">
                <a:latin typeface="Times New Roman" charset="0"/>
              </a:rPr>
              <a:t>It plans for </a:t>
            </a:r>
            <a:r>
              <a:rPr lang="en-GB" sz="3000" dirty="0" smtClean="0">
                <a:solidFill>
                  <a:srgbClr val="FF0B20"/>
                </a:solidFill>
                <a:latin typeface="Times New Roman" charset="0"/>
              </a:rPr>
              <a:t>40</a:t>
            </a:r>
            <a:r>
              <a:rPr lang="en-GB" sz="3000" dirty="0">
                <a:solidFill>
                  <a:srgbClr val="FF0B20"/>
                </a:solidFill>
                <a:latin typeface="Times New Roman" charset="0"/>
              </a:rPr>
              <a:t>%</a:t>
            </a:r>
            <a:r>
              <a:rPr lang="en-GB" sz="3000" dirty="0">
                <a:latin typeface="Times New Roman" charset="0"/>
              </a:rPr>
              <a:t> of this to be solar </a:t>
            </a:r>
            <a:r>
              <a:rPr lang="en-GB" sz="3000" dirty="0" smtClean="0">
                <a:latin typeface="Times New Roman" charset="0"/>
              </a:rPr>
              <a:t>fed by 2050, </a:t>
            </a:r>
            <a:r>
              <a:rPr lang="en-GB" sz="3000" dirty="0">
                <a:latin typeface="Times New Roman" charset="0"/>
              </a:rPr>
              <a:t>with inter-seasonal heat </a:t>
            </a:r>
            <a:r>
              <a:rPr lang="en-GB" sz="3000" dirty="0" smtClean="0">
                <a:latin typeface="Times New Roman" charset="0"/>
              </a:rPr>
              <a:t>stores.</a:t>
            </a:r>
          </a:p>
          <a:p>
            <a:pPr marL="0" indent="0">
              <a:buNone/>
            </a:pPr>
            <a:r>
              <a:rPr lang="en-GB" sz="2800" dirty="0">
                <a:latin typeface="Times New Roman" charset="0"/>
              </a:rPr>
              <a:t>About </a:t>
            </a:r>
            <a:r>
              <a:rPr lang="en-GB" sz="2800" dirty="0">
                <a:solidFill>
                  <a:srgbClr val="FF0B20"/>
                </a:solidFill>
                <a:latin typeface="Times New Roman" charset="0"/>
              </a:rPr>
              <a:t>60%</a:t>
            </a:r>
            <a:r>
              <a:rPr lang="en-GB" sz="2800" dirty="0">
                <a:latin typeface="Times New Roman" charset="0"/>
              </a:rPr>
              <a:t> of the total energy input for Stockholm’s Central Heat Network is provided by </a:t>
            </a:r>
            <a:r>
              <a:rPr lang="en-GB" sz="2800" dirty="0" smtClean="0">
                <a:latin typeface="Times New Roman" charset="0"/>
              </a:rPr>
              <a:t>heat </a:t>
            </a:r>
            <a:r>
              <a:rPr lang="en-GB" sz="2800" dirty="0">
                <a:latin typeface="Times New Roman" charset="0"/>
              </a:rPr>
              <a:t>pumps, </a:t>
            </a:r>
            <a:r>
              <a:rPr lang="en-GB" sz="2800" dirty="0" smtClean="0">
                <a:latin typeface="Times New Roman" charset="0"/>
              </a:rPr>
              <a:t>with a total </a:t>
            </a:r>
            <a:r>
              <a:rPr lang="en-GB" sz="2800" dirty="0">
                <a:latin typeface="Times New Roman" charset="0"/>
              </a:rPr>
              <a:t>heat supply capacity 420 MW(</a:t>
            </a:r>
            <a:r>
              <a:rPr lang="en-GB" sz="2800" dirty="0" err="1">
                <a:latin typeface="Times New Roman" charset="0"/>
              </a:rPr>
              <a:t>th</a:t>
            </a:r>
            <a:r>
              <a:rPr lang="en-GB" sz="2800" dirty="0" smtClean="0">
                <a:latin typeface="Times New Roman" charset="0"/>
              </a:rPr>
              <a:t>).</a:t>
            </a:r>
          </a:p>
          <a:p>
            <a:pPr marL="0" indent="0">
              <a:buNone/>
            </a:pPr>
            <a:r>
              <a:rPr lang="en-GB" sz="2800" dirty="0" smtClean="0">
                <a:latin typeface="Times New Roman" charset="0"/>
              </a:rPr>
              <a:t>Over </a:t>
            </a:r>
            <a:r>
              <a:rPr lang="en-GB" sz="2800" dirty="0">
                <a:solidFill>
                  <a:srgbClr val="FF0B20"/>
                </a:solidFill>
                <a:latin typeface="Times New Roman" charset="0"/>
              </a:rPr>
              <a:t>93%</a:t>
            </a:r>
            <a:r>
              <a:rPr lang="en-GB" sz="2800" dirty="0">
                <a:latin typeface="Times New Roman" charset="0"/>
              </a:rPr>
              <a:t> of Helsinki’s heat </a:t>
            </a:r>
            <a:r>
              <a:rPr lang="en-GB" sz="2800" dirty="0" smtClean="0">
                <a:latin typeface="Times New Roman" charset="0"/>
              </a:rPr>
              <a:t>comes from a heat </a:t>
            </a:r>
            <a:r>
              <a:rPr lang="en-GB" sz="2800" dirty="0">
                <a:latin typeface="Times New Roman" charset="0"/>
              </a:rPr>
              <a:t>pump plant, feeding its district heating network. </a:t>
            </a:r>
            <a:r>
              <a:rPr lang="en-GB" sz="3000" dirty="0">
                <a:latin typeface="Times New Roman" charset="0"/>
              </a:rPr>
              <a:t/>
            </a:r>
            <a:br>
              <a:rPr lang="en-GB" sz="3000" dirty="0">
                <a:latin typeface="Times New Roman" charset="0"/>
              </a:rPr>
            </a:br>
            <a:endParaRPr lang="en-GB" sz="3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B8EE25D-A1B3-4977-ADA8-BD2763D2FB28}" type="slidenum">
              <a:rPr lang="en-GB" smtClean="0"/>
              <a:t>43</a:t>
            </a:fld>
            <a:endParaRPr lang="en-GB"/>
          </a:p>
        </p:txBody>
      </p:sp>
    </p:spTree>
    <p:extLst>
      <p:ext uri="{BB962C8B-B14F-4D97-AF65-F5344CB8AC3E}">
        <p14:creationId xmlns:p14="http://schemas.microsoft.com/office/powerpoint/2010/main" val="3255200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smtClean="0">
                <a:latin typeface="Arial" panose="020B0604020202020204" pitchFamily="34" charset="0"/>
                <a:cs typeface="Arial" panose="020B0604020202020204" pitchFamily="34" charset="0"/>
              </a:rPr>
              <a:t>Bio-energy in the High Renewables Pathway</a:t>
            </a:r>
            <a:endParaRPr lang="en-GB" sz="2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196752"/>
            <a:ext cx="8229600" cy="5141168"/>
          </a:xfrm>
        </p:spPr>
        <p:txBody>
          <a:bodyPr>
            <a:normAutofit fontScale="85000" lnSpcReduction="20000"/>
          </a:bodyPr>
          <a:lstStyle/>
          <a:p>
            <a:pPr marL="0" indent="0">
              <a:buNone/>
            </a:pPr>
            <a:r>
              <a:rPr lang="en-GB" dirty="0" smtClean="0"/>
              <a:t>Inputs:</a:t>
            </a:r>
          </a:p>
          <a:p>
            <a:pPr marL="0" indent="0">
              <a:buNone/>
            </a:pPr>
            <a:r>
              <a:rPr lang="en-GB" dirty="0" smtClean="0"/>
              <a:t>Land-based bio-energy materials </a:t>
            </a:r>
            <a:r>
              <a:rPr lang="en-GB" dirty="0" smtClean="0">
                <a:solidFill>
                  <a:srgbClr val="FF0000"/>
                </a:solidFill>
              </a:rPr>
              <a:t>21 GW</a:t>
            </a:r>
          </a:p>
          <a:p>
            <a:pPr marL="0" indent="0">
              <a:buNone/>
            </a:pPr>
            <a:r>
              <a:rPr lang="en-GB" dirty="0" smtClean="0"/>
              <a:t>Agricultural &amp; other wastes </a:t>
            </a:r>
            <a:r>
              <a:rPr lang="en-GB" dirty="0" smtClean="0">
                <a:solidFill>
                  <a:srgbClr val="FF0000"/>
                </a:solidFill>
              </a:rPr>
              <a:t>17 GW</a:t>
            </a:r>
          </a:p>
          <a:p>
            <a:pPr marL="0" indent="0">
              <a:buNone/>
            </a:pPr>
            <a:r>
              <a:rPr lang="en-GB" dirty="0" smtClean="0"/>
              <a:t>Processes:</a:t>
            </a:r>
          </a:p>
          <a:p>
            <a:pPr marL="0" indent="0">
              <a:buNone/>
            </a:pPr>
            <a:r>
              <a:rPr lang="en-GB" dirty="0" smtClean="0"/>
              <a:t>Bio-conversion to solid (30) &amp; gaseous (5) fuels</a:t>
            </a:r>
          </a:p>
          <a:p>
            <a:pPr marL="0" indent="0">
              <a:buNone/>
            </a:pPr>
            <a:r>
              <a:rPr lang="en-GB" dirty="0" smtClean="0"/>
              <a:t>Conversion losses 2 GW</a:t>
            </a:r>
          </a:p>
          <a:p>
            <a:pPr marL="0" indent="0">
              <a:buNone/>
            </a:pPr>
            <a:r>
              <a:rPr lang="en-GB" dirty="0" smtClean="0"/>
              <a:t>End uses:</a:t>
            </a:r>
          </a:p>
          <a:p>
            <a:pPr marL="0" indent="0">
              <a:buNone/>
            </a:pPr>
            <a:r>
              <a:rPr lang="en-GB" dirty="0" smtClean="0"/>
              <a:t>Heat generation for domestic, commercial &amp; industrial purposes   17 GW</a:t>
            </a:r>
          </a:p>
          <a:p>
            <a:pPr marL="0" indent="0">
              <a:buNone/>
            </a:pPr>
            <a:r>
              <a:rPr lang="en-GB" dirty="0" smtClean="0"/>
              <a:t>Fuel for CHP plants </a:t>
            </a:r>
            <a:r>
              <a:rPr lang="en-GB" dirty="0" smtClean="0">
                <a:solidFill>
                  <a:srgbClr val="FF0000"/>
                </a:solidFill>
              </a:rPr>
              <a:t>13 GW</a:t>
            </a:r>
          </a:p>
          <a:p>
            <a:pPr marL="0" indent="0">
              <a:buNone/>
            </a:pPr>
            <a:r>
              <a:rPr lang="en-GB" dirty="0" smtClean="0"/>
              <a:t>Land use implications: </a:t>
            </a:r>
            <a:r>
              <a:rPr lang="en-GB" dirty="0" err="1" smtClean="0"/>
              <a:t>biocrops</a:t>
            </a:r>
            <a:r>
              <a:rPr lang="en-GB" dirty="0" smtClean="0"/>
              <a:t> foreseen to use </a:t>
            </a:r>
            <a:r>
              <a:rPr lang="en-GB" dirty="0" smtClean="0">
                <a:solidFill>
                  <a:srgbClr val="FF0000"/>
                </a:solidFill>
              </a:rPr>
              <a:t>10%</a:t>
            </a:r>
            <a:r>
              <a:rPr lang="en-GB" dirty="0" smtClean="0"/>
              <a:t> of UK land area. This is perhaps a defensible figure if account is taken of improvements in agricultural practice.</a:t>
            </a:r>
          </a:p>
          <a:p>
            <a:pPr marL="0" indent="0">
              <a:buNone/>
            </a:pPr>
            <a:endParaRPr lang="en-GB" dirty="0" smtClean="0"/>
          </a:p>
          <a:p>
            <a:pPr marL="0" indent="0">
              <a:buNone/>
            </a:pPr>
            <a:endParaRPr lang="en-GB" dirty="0"/>
          </a:p>
          <a:p>
            <a:pPr marL="0" indent="0" algn="ctr">
              <a:buNone/>
            </a:pPr>
            <a:endParaRPr lang="en-GB" dirty="0" smtClean="0"/>
          </a:p>
        </p:txBody>
      </p:sp>
      <p:sp>
        <p:nvSpPr>
          <p:cNvPr id="4" name="Slide Number Placeholder 3"/>
          <p:cNvSpPr>
            <a:spLocks noGrp="1"/>
          </p:cNvSpPr>
          <p:nvPr>
            <p:ph type="sldNum" sz="quarter" idx="12"/>
          </p:nvPr>
        </p:nvSpPr>
        <p:spPr/>
        <p:txBody>
          <a:bodyPr/>
          <a:lstStyle/>
          <a:p>
            <a:fld id="{DB8EE25D-A1B3-4977-ADA8-BD2763D2FB28}" type="slidenum">
              <a:rPr lang="en-GB" smtClean="0"/>
              <a:t>44</a:t>
            </a:fld>
            <a:endParaRPr lang="en-GB"/>
          </a:p>
        </p:txBody>
      </p:sp>
    </p:spTree>
    <p:extLst>
      <p:ext uri="{BB962C8B-B14F-4D97-AF65-F5344CB8AC3E}">
        <p14:creationId xmlns:p14="http://schemas.microsoft.com/office/powerpoint/2010/main" val="2317526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Change in energy demand &amp; supply 2010 to 2050</a:t>
            </a:r>
            <a:endParaRPr lang="en-GB" dirty="0"/>
          </a:p>
        </p:txBody>
      </p:sp>
      <p:grpSp>
        <p:nvGrpSpPr>
          <p:cNvPr id="4" name="Group 3"/>
          <p:cNvGrpSpPr/>
          <p:nvPr/>
        </p:nvGrpSpPr>
        <p:grpSpPr>
          <a:xfrm>
            <a:off x="1358446" y="1461034"/>
            <a:ext cx="6413500" cy="4176712"/>
            <a:chOff x="1358446" y="1461034"/>
            <a:chExt cx="6413500" cy="4176712"/>
          </a:xfrm>
        </p:grpSpPr>
        <p:cxnSp>
          <p:nvCxnSpPr>
            <p:cNvPr id="8" name="Straight Connector 7"/>
            <p:cNvCxnSpPr/>
            <p:nvPr/>
          </p:nvCxnSpPr>
          <p:spPr>
            <a:xfrm flipH="1">
              <a:off x="1979712" y="4386370"/>
              <a:ext cx="56166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79712" y="1605050"/>
              <a:ext cx="0" cy="388843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446" y="1461034"/>
              <a:ext cx="64135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674321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Composition of renewables</a:t>
            </a:r>
            <a:endParaRPr lang="en-GB" dirty="0"/>
          </a:p>
        </p:txBody>
      </p:sp>
      <p:sp>
        <p:nvSpPr>
          <p:cNvPr id="5" name="TextBox 4"/>
          <p:cNvSpPr txBox="1"/>
          <p:nvPr/>
        </p:nvSpPr>
        <p:spPr>
          <a:xfrm>
            <a:off x="7020272" y="5661248"/>
            <a:ext cx="1152128" cy="400110"/>
          </a:xfrm>
          <a:prstGeom prst="rect">
            <a:avLst/>
          </a:prstGeom>
          <a:noFill/>
        </p:spPr>
        <p:txBody>
          <a:bodyPr wrap="square" rtlCol="0">
            <a:spAutoFit/>
          </a:bodyPr>
          <a:lstStyle/>
          <a:p>
            <a:r>
              <a:rPr lang="en-GB" sz="2000" dirty="0" smtClean="0"/>
              <a:t>GWav</a:t>
            </a:r>
            <a:endParaRPr lang="en-GB"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713368"/>
            <a:ext cx="684053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634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Electricity production 2010 &amp; 2050</a:t>
            </a:r>
            <a:endParaRPr lang="en-GB" dirty="0"/>
          </a:p>
        </p:txBody>
      </p:sp>
      <p:sp>
        <p:nvSpPr>
          <p:cNvPr id="8" name="TextBox 7"/>
          <p:cNvSpPr txBox="1"/>
          <p:nvPr/>
        </p:nvSpPr>
        <p:spPr>
          <a:xfrm>
            <a:off x="6588224" y="5373255"/>
            <a:ext cx="1080120" cy="400110"/>
          </a:xfrm>
          <a:prstGeom prst="rect">
            <a:avLst/>
          </a:prstGeom>
          <a:noFill/>
        </p:spPr>
        <p:txBody>
          <a:bodyPr wrap="square" rtlCol="0">
            <a:spAutoFit/>
          </a:bodyPr>
          <a:lstStyle/>
          <a:p>
            <a:r>
              <a:rPr lang="en-GB" sz="2000" dirty="0" smtClean="0"/>
              <a:t>GWav</a:t>
            </a:r>
            <a:endParaRPr lang="en-GB"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944" y="1829985"/>
            <a:ext cx="6121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346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Electricity supply provided by the three Pathways</a:t>
            </a:r>
            <a:endParaRPr lang="en-GB" dirty="0"/>
          </a:p>
        </p:txBody>
      </p:sp>
      <p:graphicFrame>
        <p:nvGraphicFramePr>
          <p:cNvPr id="4" name="Content Placeholder 3"/>
          <p:cNvGraphicFramePr>
            <a:graphicFrameLocks noGrp="1"/>
          </p:cNvGraphicFramePr>
          <p:nvPr>
            <p:ph idx="1"/>
          </p:nvPr>
        </p:nvGraphicFramePr>
        <p:xfrm>
          <a:off x="1257300" y="2005806"/>
          <a:ext cx="6629400" cy="3714750"/>
        </p:xfrm>
        <a:graphic>
          <a:graphicData uri="http://schemas.openxmlformats.org/drawingml/2006/table">
            <a:tbl>
              <a:tblPr>
                <a:tableStyleId>{5C22544A-7EE6-4342-B048-85BDC9FD1C3A}</a:tableStyleId>
              </a:tblPr>
              <a:tblGrid>
                <a:gridCol w="1143000"/>
                <a:gridCol w="609600"/>
                <a:gridCol w="609600"/>
                <a:gridCol w="609600"/>
                <a:gridCol w="609600"/>
                <a:gridCol w="609600"/>
                <a:gridCol w="609600"/>
                <a:gridCol w="609600"/>
                <a:gridCol w="609600"/>
                <a:gridCol w="609600"/>
              </a:tblGrid>
              <a:tr h="409575">
                <a:tc>
                  <a:txBody>
                    <a:bodyPr/>
                    <a:lstStyle/>
                    <a:p>
                      <a:pPr algn="ctr" fontAlgn="ctr"/>
                      <a:r>
                        <a:rPr lang="en-GB" sz="1200" u="none" strike="noStrike">
                          <a:effectLst/>
                        </a:rPr>
                        <a:t>Electricity demand from</a:t>
                      </a:r>
                      <a:endParaRPr lang="en-GB" sz="1200" b="1" i="0" u="none" strike="noStrike">
                        <a:solidFill>
                          <a:srgbClr val="000000"/>
                        </a:solidFill>
                        <a:effectLst/>
                        <a:latin typeface="Times New Roman"/>
                      </a:endParaRPr>
                    </a:p>
                  </a:txBody>
                  <a:tcPr marL="9525" marR="9525" marT="9525" marB="0" anchor="ctr"/>
                </a:tc>
                <a:tc gridSpan="2">
                  <a:txBody>
                    <a:bodyPr/>
                    <a:lstStyle/>
                    <a:p>
                      <a:pPr algn="ctr" fontAlgn="ctr"/>
                      <a:r>
                        <a:rPr lang="en-GB" sz="1200" u="none" strike="noStrike">
                          <a:effectLst/>
                        </a:rPr>
                        <a:t>2010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gridSpan="2">
                  <a:txBody>
                    <a:bodyPr/>
                    <a:lstStyle/>
                    <a:p>
                      <a:pPr algn="ctr" fontAlgn="ctr"/>
                      <a:r>
                        <a:rPr lang="en-GB" sz="1200" u="none" strike="noStrike">
                          <a:effectLst/>
                        </a:rPr>
                        <a:t>2030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gridSpan="3">
                  <a:txBody>
                    <a:bodyPr/>
                    <a:lstStyle/>
                    <a:p>
                      <a:pPr algn="ctr" fontAlgn="ctr"/>
                      <a:r>
                        <a:rPr lang="en-GB" sz="1200" u="none" strike="noStrike">
                          <a:effectLst/>
                        </a:rPr>
                        <a:t>2050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hMerge="1">
                  <a:txBody>
                    <a:bodyPr/>
                    <a:lstStyle/>
                    <a:p>
                      <a:endParaRPr lang="en-GB"/>
                    </a:p>
                  </a:txBody>
                  <a:tcPr/>
                </a:tc>
              </a:tr>
              <a:tr h="209550">
                <a:tc>
                  <a:txBody>
                    <a:bodyPr/>
                    <a:lstStyle/>
                    <a:p>
                      <a:pPr algn="ctr" fontAlgn="ctr"/>
                      <a:r>
                        <a:rPr lang="en-GB" sz="1200" u="none" strike="noStrike">
                          <a:effectLst/>
                        </a:rPr>
                        <a:t> </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r>
              <a:tr h="209550">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a:t>
                      </a:r>
                      <a:endParaRPr lang="en-GB" sz="1200" b="0" i="0" u="none" strike="noStrike">
                        <a:solidFill>
                          <a:srgbClr val="000000"/>
                        </a:solidFill>
                        <a:effectLst/>
                        <a:latin typeface="Times New Roman"/>
                      </a:endParaRPr>
                    </a:p>
                  </a:txBody>
                  <a:tcPr marL="9525" marR="9525" marT="9525" marB="0" anchor="ctr"/>
                </a:tc>
              </a:tr>
              <a:tr h="409575">
                <a:tc>
                  <a:txBody>
                    <a:bodyPr/>
                    <a:lstStyle/>
                    <a:p>
                      <a:pPr algn="ctr" fontAlgn="ctr"/>
                      <a:r>
                        <a:rPr lang="en-GB" sz="1200" u="none" strike="noStrike">
                          <a:effectLst/>
                        </a:rPr>
                        <a:t>Lighting &amp; Appliances</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17.7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16.1</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17.7</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18.7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12.9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18.7</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21.1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11.1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21.3</a:t>
                      </a:r>
                      <a:endParaRPr lang="en-GB" sz="1100" b="0" i="0" u="none" strike="noStrike">
                        <a:solidFill>
                          <a:srgbClr val="000000"/>
                        </a:solidFill>
                        <a:effectLst/>
                        <a:latin typeface="Calibri"/>
                      </a:endParaRPr>
                    </a:p>
                  </a:txBody>
                  <a:tcPr marL="9525" marR="9525" marT="9525" marB="0" anchor="ctr"/>
                </a:tc>
              </a:tr>
              <a:tr h="409575">
                <a:tc>
                  <a:txBody>
                    <a:bodyPr/>
                    <a:lstStyle/>
                    <a:p>
                      <a:pPr algn="ctr" fontAlgn="ctr"/>
                      <a:r>
                        <a:rPr lang="en-GB" sz="1200" u="none" strike="noStrike">
                          <a:effectLst/>
                        </a:rPr>
                        <a:t>Heating &amp; Cooling</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6.4</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6.2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6.4</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9.9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4.4</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16.7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3.8</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17.8</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Transport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0.9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0.9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5.2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6.1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6.9</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Industry</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14.6</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14.6</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14.6</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17.9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17.9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17.9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23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23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23</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Agriculture</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r>
              <a:tr h="409575">
                <a:tc>
                  <a:txBody>
                    <a:bodyPr/>
                    <a:lstStyle/>
                    <a:p>
                      <a:pPr algn="ctr" fontAlgn="ctr"/>
                      <a:r>
                        <a:rPr lang="en-GB" sz="1200" u="none" strike="noStrike">
                          <a:effectLst/>
                        </a:rPr>
                        <a:t>Transmission losses</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3.9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3.1</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3,9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5.1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3.4</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5.2</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Export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 </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 </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 </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13.8</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26.9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4.6</a:t>
                      </a:r>
                      <a:endParaRPr lang="en-GB" sz="1100" b="0" i="0" u="none" strike="noStrike">
                        <a:solidFill>
                          <a:srgbClr val="000000"/>
                        </a:solidFill>
                        <a:effectLst/>
                        <a:latin typeface="Calibri"/>
                      </a:endParaRPr>
                    </a:p>
                  </a:txBody>
                  <a:tcPr marL="9525" marR="9525" marT="9525" marB="0" anchor="ctr"/>
                </a:tc>
              </a:tr>
              <a:tr h="409575">
                <a:tc>
                  <a:txBody>
                    <a:bodyPr/>
                    <a:lstStyle/>
                    <a:p>
                      <a:pPr algn="ctr" fontAlgn="ctr"/>
                      <a:r>
                        <a:rPr lang="en-GB" sz="1200" u="none" strike="noStrike">
                          <a:effectLst/>
                        </a:rPr>
                        <a:t>Total incl exports &amp; losses</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43.1</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41.2</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43.1</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56.9</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46.3</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52.4</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86.3</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75.7</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79.3</a:t>
                      </a:r>
                      <a:endParaRPr lang="en-GB" sz="1200" b="1" i="0" u="none" strike="noStrike">
                        <a:solidFill>
                          <a:srgbClr val="000000"/>
                        </a:solidFill>
                        <a:effectLst/>
                        <a:latin typeface="Times New Roman"/>
                      </a:endParaRPr>
                    </a:p>
                  </a:txBody>
                  <a:tcPr marL="9525" marR="9525" marT="9525" marB="0" anchor="ctr"/>
                </a:tc>
              </a:tr>
              <a:tr h="409575">
                <a:tc>
                  <a:txBody>
                    <a:bodyPr/>
                    <a:lstStyle/>
                    <a:p>
                      <a:pPr algn="ctr" fontAlgn="ctr"/>
                      <a:r>
                        <a:rPr lang="en-GB" sz="1200" u="none" strike="noStrike">
                          <a:effectLst/>
                        </a:rPr>
                        <a:t>% of 2010 values</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132%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112%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122%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200%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184%</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dirty="0">
                          <a:effectLst/>
                        </a:rPr>
                        <a:t>184%</a:t>
                      </a:r>
                      <a:endParaRPr lang="en-GB" sz="1100" b="0" i="0" u="none" strike="noStrike" dirty="0">
                        <a:solidFill>
                          <a:srgbClr val="000000"/>
                        </a:solidFill>
                        <a:effectLst/>
                        <a:latin typeface="Calibri"/>
                      </a:endParaRPr>
                    </a:p>
                  </a:txBody>
                  <a:tcPr marL="9525" marR="9525" marT="9525" marB="0" anchor="ctr"/>
                </a:tc>
              </a:tr>
            </a:tbl>
          </a:graphicData>
        </a:graphic>
      </p:graphicFrame>
      <p:sp>
        <p:nvSpPr>
          <p:cNvPr id="5" name="Slide Number Placeholder 4"/>
          <p:cNvSpPr>
            <a:spLocks noGrp="1"/>
          </p:cNvSpPr>
          <p:nvPr>
            <p:ph type="sldNum" sz="quarter" idx="12"/>
          </p:nvPr>
        </p:nvSpPr>
        <p:spPr/>
        <p:txBody>
          <a:bodyPr/>
          <a:lstStyle/>
          <a:p>
            <a:fld id="{DB8EE25D-A1B3-4977-ADA8-BD2763D2FB28}" type="slidenum">
              <a:rPr lang="en-GB" smtClean="0"/>
              <a:t>48</a:t>
            </a:fld>
            <a:endParaRPr lang="en-GB"/>
          </a:p>
        </p:txBody>
      </p:sp>
    </p:spTree>
    <p:extLst>
      <p:ext uri="{BB962C8B-B14F-4D97-AF65-F5344CB8AC3E}">
        <p14:creationId xmlns:p14="http://schemas.microsoft.com/office/powerpoint/2010/main" val="30230532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Overall Energy demand reduction achieved in the three Pathways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0327982"/>
              </p:ext>
            </p:extLst>
          </p:nvPr>
        </p:nvGraphicFramePr>
        <p:xfrm>
          <a:off x="971602" y="1772810"/>
          <a:ext cx="7488830" cy="4320485"/>
        </p:xfrm>
        <a:graphic>
          <a:graphicData uri="http://schemas.openxmlformats.org/drawingml/2006/table">
            <a:tbl>
              <a:tblPr>
                <a:tableStyleId>{5C22544A-7EE6-4342-B048-85BDC9FD1C3A}</a:tableStyleId>
              </a:tblPr>
              <a:tblGrid>
                <a:gridCol w="1291178"/>
                <a:gridCol w="688628"/>
                <a:gridCol w="688628"/>
                <a:gridCol w="688628"/>
                <a:gridCol w="688628"/>
                <a:gridCol w="688628"/>
                <a:gridCol w="688628"/>
                <a:gridCol w="688628"/>
                <a:gridCol w="688628"/>
                <a:gridCol w="688628"/>
              </a:tblGrid>
              <a:tr h="571633">
                <a:tc>
                  <a:txBody>
                    <a:bodyPr/>
                    <a:lstStyle/>
                    <a:p>
                      <a:pPr algn="ctr" fontAlgn="ctr"/>
                      <a:r>
                        <a:rPr lang="en-GB" sz="1200" u="none" strike="noStrike" dirty="0">
                          <a:effectLst/>
                        </a:rPr>
                        <a:t>Overall Energy demand from</a:t>
                      </a:r>
                      <a:endParaRPr lang="en-GB" sz="1200" b="1" i="0" u="none" strike="noStrike" dirty="0">
                        <a:solidFill>
                          <a:srgbClr val="000000"/>
                        </a:solidFill>
                        <a:effectLst/>
                        <a:latin typeface="Times New Roman"/>
                      </a:endParaRPr>
                    </a:p>
                  </a:txBody>
                  <a:tcPr marL="9525" marR="9525" marT="9525" marB="0" anchor="ctr"/>
                </a:tc>
                <a:tc gridSpan="2">
                  <a:txBody>
                    <a:bodyPr/>
                    <a:lstStyle/>
                    <a:p>
                      <a:pPr algn="ctr" fontAlgn="ctr"/>
                      <a:r>
                        <a:rPr lang="en-GB" sz="1200" u="none" strike="noStrike">
                          <a:effectLst/>
                        </a:rPr>
                        <a:t>2010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gridSpan="2">
                  <a:txBody>
                    <a:bodyPr/>
                    <a:lstStyle/>
                    <a:p>
                      <a:pPr algn="ctr" fontAlgn="ctr"/>
                      <a:r>
                        <a:rPr lang="en-GB" sz="1200" u="none" strike="noStrike">
                          <a:effectLst/>
                        </a:rPr>
                        <a:t>2030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gridSpan="3">
                  <a:txBody>
                    <a:bodyPr/>
                    <a:lstStyle/>
                    <a:p>
                      <a:pPr algn="ctr" fontAlgn="ctr"/>
                      <a:r>
                        <a:rPr lang="en-GB" sz="1200" u="none" strike="noStrike">
                          <a:effectLst/>
                        </a:rPr>
                        <a:t>2050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hMerge="1">
                  <a:txBody>
                    <a:bodyPr/>
                    <a:lstStyle/>
                    <a:p>
                      <a:endParaRPr lang="en-GB"/>
                    </a:p>
                  </a:txBody>
                  <a:tcPr/>
                </a:tc>
              </a:tr>
              <a:tr h="292464">
                <a:tc>
                  <a:txBody>
                    <a:bodyPr/>
                    <a:lstStyle/>
                    <a:p>
                      <a:pPr algn="ctr" fontAlgn="ctr"/>
                      <a:r>
                        <a:rPr lang="en-GB" sz="1200" u="none" strike="noStrike">
                          <a:effectLst/>
                        </a:rPr>
                        <a:t> </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r>
              <a:tr h="292464">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a:t>
                      </a:r>
                      <a:endParaRPr lang="en-GB" sz="1200" b="0" i="0" u="none" strike="noStrike">
                        <a:solidFill>
                          <a:srgbClr val="000000"/>
                        </a:solidFill>
                        <a:effectLst/>
                        <a:latin typeface="Times New Roman"/>
                      </a:endParaRPr>
                    </a:p>
                  </a:txBody>
                  <a:tcPr marL="9525" marR="9525" marT="9525" marB="0" anchor="ctr"/>
                </a:tc>
              </a:tr>
              <a:tr h="571633">
                <a:tc>
                  <a:txBody>
                    <a:bodyPr/>
                    <a:lstStyle/>
                    <a:p>
                      <a:pPr algn="ctr" fontAlgn="ctr"/>
                      <a:r>
                        <a:rPr lang="en-GB" sz="1200" u="none" strike="noStrike">
                          <a:effectLst/>
                        </a:rPr>
                        <a:t>Lighting &amp; Appliances</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19.5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18</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dirty="0">
                          <a:effectLst/>
                        </a:rPr>
                        <a:t>19.5</a:t>
                      </a:r>
                      <a:endParaRPr lang="en-GB" sz="1200" b="0" i="0" u="none" strike="noStrike" dirty="0">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19.5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14.7</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20</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21.1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12.6</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21.1</a:t>
                      </a:r>
                      <a:endParaRPr lang="en-GB" sz="1200" b="0" i="0" u="none" strike="noStrike">
                        <a:solidFill>
                          <a:srgbClr val="000000"/>
                        </a:solidFill>
                        <a:effectLst/>
                        <a:latin typeface="Times New Roman"/>
                      </a:endParaRPr>
                    </a:p>
                  </a:txBody>
                  <a:tcPr marL="9525" marR="9525" marT="9525" marB="0" anchor="ctr"/>
                </a:tc>
              </a:tr>
              <a:tr h="571633">
                <a:tc>
                  <a:txBody>
                    <a:bodyPr/>
                    <a:lstStyle/>
                    <a:p>
                      <a:pPr algn="ctr" fontAlgn="ctr"/>
                      <a:r>
                        <a:rPr lang="en-GB" sz="1200" u="none" strike="noStrike">
                          <a:effectLst/>
                        </a:rPr>
                        <a:t>Heating &amp; Cooling</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57.7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56.6</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57.7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43.5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53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54.7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38</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54</a:t>
                      </a:r>
                      <a:endParaRPr lang="en-GB" sz="1200" b="0" i="0" u="none" strike="noStrike">
                        <a:solidFill>
                          <a:srgbClr val="000000"/>
                        </a:solidFill>
                        <a:effectLst/>
                        <a:latin typeface="Times New Roman"/>
                      </a:endParaRPr>
                    </a:p>
                  </a:txBody>
                  <a:tcPr marL="9525" marR="9525" marT="9525" marB="0" anchor="ctr"/>
                </a:tc>
              </a:tr>
              <a:tr h="292464">
                <a:tc>
                  <a:txBody>
                    <a:bodyPr/>
                    <a:lstStyle/>
                    <a:p>
                      <a:pPr algn="ctr" fontAlgn="ctr"/>
                      <a:r>
                        <a:rPr lang="en-GB" sz="1200" u="none" strike="noStrike">
                          <a:effectLst/>
                        </a:rPr>
                        <a:t>Transport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80.1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78.6</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80.1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61.5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48.8</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58</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60.2</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35.3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55.2</a:t>
                      </a:r>
                      <a:endParaRPr lang="en-GB" sz="1200" b="0" i="0" u="none" strike="noStrike">
                        <a:solidFill>
                          <a:srgbClr val="000000"/>
                        </a:solidFill>
                        <a:effectLst/>
                        <a:latin typeface="Times New Roman"/>
                      </a:endParaRPr>
                    </a:p>
                  </a:txBody>
                  <a:tcPr marL="9525" marR="9525" marT="9525" marB="0" anchor="ctr"/>
                </a:tc>
              </a:tr>
              <a:tr h="292464">
                <a:tc>
                  <a:txBody>
                    <a:bodyPr/>
                    <a:lstStyle/>
                    <a:p>
                      <a:pPr algn="ctr" fontAlgn="ctr"/>
                      <a:r>
                        <a:rPr lang="en-GB" sz="1200" u="none" strike="noStrike">
                          <a:effectLst/>
                        </a:rPr>
                        <a:t>Industry</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58.9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58.9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58.9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45.4</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45.5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45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39.6</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39.6</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39.6</a:t>
                      </a:r>
                      <a:endParaRPr lang="en-GB" sz="1200" b="0" i="0" u="none" strike="noStrike">
                        <a:solidFill>
                          <a:srgbClr val="000000"/>
                        </a:solidFill>
                        <a:effectLst/>
                        <a:latin typeface="Times New Roman"/>
                      </a:endParaRPr>
                    </a:p>
                  </a:txBody>
                  <a:tcPr marL="9525" marR="9525" marT="9525" marB="0" anchor="ctr"/>
                </a:tc>
              </a:tr>
              <a:tr h="292464">
                <a:tc>
                  <a:txBody>
                    <a:bodyPr/>
                    <a:lstStyle/>
                    <a:p>
                      <a:pPr algn="ctr" fontAlgn="ctr"/>
                      <a:r>
                        <a:rPr lang="en-GB" sz="1200" u="none" strike="noStrike">
                          <a:effectLst/>
                        </a:rPr>
                        <a:t>Agriculture</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1.2</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1.2</a:t>
                      </a:r>
                      <a:endParaRPr lang="en-GB" sz="1100" b="0" i="0" u="none" strike="noStrike">
                        <a:solidFill>
                          <a:srgbClr val="000000"/>
                        </a:solidFill>
                        <a:effectLst/>
                        <a:latin typeface="Calibri"/>
                      </a:endParaRPr>
                    </a:p>
                  </a:txBody>
                  <a:tcPr marL="9525" marR="9525" marT="9525" marB="0" anchor="ctr"/>
                </a:tc>
                <a:tc>
                  <a:txBody>
                    <a:bodyPr/>
                    <a:lstStyle/>
                    <a:p>
                      <a:pPr algn="ctr" fontAlgn="b"/>
                      <a:r>
                        <a:rPr lang="en-GB" sz="1100" u="none" strike="noStrike">
                          <a:effectLst/>
                        </a:rPr>
                        <a:t>1.2</a:t>
                      </a:r>
                      <a:endParaRPr lang="en-GB" sz="1100" b="0" i="0" u="none" strike="noStrike">
                        <a:solidFill>
                          <a:srgbClr val="000000"/>
                        </a:solidFill>
                        <a:effectLst/>
                        <a:latin typeface="Calibri"/>
                      </a:endParaRPr>
                    </a:p>
                  </a:txBody>
                  <a:tcPr marL="9525" marR="9525" marT="9525" marB="0" anchor="b"/>
                </a:tc>
                <a:tc>
                  <a:txBody>
                    <a:bodyPr/>
                    <a:lstStyle/>
                    <a:p>
                      <a:pPr algn="ctr" fontAlgn="ctr"/>
                      <a:r>
                        <a:rPr lang="en-GB" sz="1200" u="none" strike="noStrike">
                          <a:effectLst/>
                        </a:rPr>
                        <a:t>1.3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1.2</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1.3</a:t>
                      </a:r>
                      <a:endParaRPr lang="en-GB" sz="1100" b="0" i="0" u="none" strike="noStrike">
                        <a:solidFill>
                          <a:srgbClr val="000000"/>
                        </a:solidFill>
                        <a:effectLst/>
                        <a:latin typeface="Calibri"/>
                      </a:endParaRPr>
                    </a:p>
                  </a:txBody>
                  <a:tcPr marL="9525" marR="9525" marT="9525" marB="0" anchor="ctr"/>
                </a:tc>
              </a:tr>
              <a:tr h="571633">
                <a:tc>
                  <a:txBody>
                    <a:bodyPr/>
                    <a:lstStyle/>
                    <a:p>
                      <a:pPr algn="ctr" fontAlgn="ctr"/>
                      <a:r>
                        <a:rPr lang="en-GB" sz="1200" u="none" strike="noStrike">
                          <a:effectLst/>
                        </a:rPr>
                        <a:t>Total excl export &amp; losses </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217.4</a:t>
                      </a:r>
                      <a:endParaRPr lang="en-GB" sz="1200" b="1" i="0" u="none" strike="noStrike">
                        <a:solidFill>
                          <a:srgbClr val="000000"/>
                        </a:solidFill>
                        <a:effectLst/>
                        <a:latin typeface="Times New Roman"/>
                      </a:endParaRPr>
                    </a:p>
                  </a:txBody>
                  <a:tcPr marL="9525" marR="9525" marT="9525" marB="0" anchor="ctr"/>
                </a:tc>
                <a:tc>
                  <a:txBody>
                    <a:bodyPr/>
                    <a:lstStyle/>
                    <a:p>
                      <a:pPr algn="r" fontAlgn="ctr"/>
                      <a:r>
                        <a:rPr lang="en-GB" sz="1100" u="none" strike="noStrike">
                          <a:effectLst/>
                        </a:rPr>
                        <a:t>213.3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217.4</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180.7</a:t>
                      </a:r>
                      <a:endParaRPr lang="en-GB" sz="1200" b="1" i="0" u="none" strike="noStrike">
                        <a:solidFill>
                          <a:srgbClr val="000000"/>
                        </a:solidFill>
                        <a:effectLst/>
                        <a:latin typeface="Times New Roman"/>
                      </a:endParaRPr>
                    </a:p>
                  </a:txBody>
                  <a:tcPr marL="9525" marR="9525" marT="9525" marB="0" anchor="ctr"/>
                </a:tc>
                <a:tc>
                  <a:txBody>
                    <a:bodyPr/>
                    <a:lstStyle/>
                    <a:p>
                      <a:pPr algn="r" fontAlgn="ctr"/>
                      <a:r>
                        <a:rPr lang="en-GB" sz="1100" u="none" strike="noStrike">
                          <a:effectLst/>
                        </a:rPr>
                        <a:t>153.7</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177</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176.9</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dirty="0">
                          <a:effectLst/>
                        </a:rPr>
                        <a:t>126.7</a:t>
                      </a:r>
                      <a:endParaRPr lang="en-GB" sz="1200" b="0" i="0" u="none" strike="noStrike" dirty="0">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171.2</a:t>
                      </a:r>
                      <a:endParaRPr lang="en-GB" sz="1100" b="0" i="0" u="none" strike="noStrike">
                        <a:solidFill>
                          <a:srgbClr val="000000"/>
                        </a:solidFill>
                        <a:effectLst/>
                        <a:latin typeface="Calibri"/>
                      </a:endParaRPr>
                    </a:p>
                  </a:txBody>
                  <a:tcPr marL="9525" marR="9525" marT="9525" marB="0" anchor="ctr"/>
                </a:tc>
              </a:tr>
              <a:tr h="571633">
                <a:tc>
                  <a:txBody>
                    <a:bodyPr/>
                    <a:lstStyle/>
                    <a:p>
                      <a:pPr algn="ctr" fontAlgn="ctr"/>
                      <a:r>
                        <a:rPr lang="en-GB" sz="1200" u="none" strike="noStrike">
                          <a:effectLst/>
                        </a:rPr>
                        <a:t>% of 2010 values</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100%</a:t>
                      </a:r>
                      <a:endParaRPr lang="en-GB" sz="1100" b="1"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83%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72%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81%</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81%</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dirty="0">
                          <a:effectLst/>
                        </a:rPr>
                        <a:t>59%</a:t>
                      </a:r>
                      <a:endParaRPr lang="en-GB" sz="1100" b="0" i="0" u="none" strike="noStrike" dirty="0">
                        <a:solidFill>
                          <a:srgbClr val="000000"/>
                        </a:solidFill>
                        <a:effectLst/>
                        <a:latin typeface="Calibri"/>
                      </a:endParaRPr>
                    </a:p>
                  </a:txBody>
                  <a:tcPr marL="9525" marR="9525" marT="9525" marB="0" anchor="ctr"/>
                </a:tc>
                <a:tc>
                  <a:txBody>
                    <a:bodyPr/>
                    <a:lstStyle/>
                    <a:p>
                      <a:pPr algn="ctr" fontAlgn="ctr"/>
                      <a:r>
                        <a:rPr lang="en-GB" sz="1100" u="none" strike="noStrike" dirty="0">
                          <a:effectLst/>
                        </a:rPr>
                        <a:t>79%</a:t>
                      </a:r>
                      <a:endParaRPr lang="en-GB" sz="1100" b="0" i="0" u="none" strike="noStrike" dirty="0">
                        <a:solidFill>
                          <a:srgbClr val="000000"/>
                        </a:solidFill>
                        <a:effectLst/>
                        <a:latin typeface="Calibri"/>
                      </a:endParaRPr>
                    </a:p>
                  </a:txBody>
                  <a:tcPr marL="9525" marR="9525" marT="9525" marB="0" anchor="ctr"/>
                </a:tc>
              </a:tr>
            </a:tbl>
          </a:graphicData>
        </a:graphic>
      </p:graphicFrame>
      <p:sp>
        <p:nvSpPr>
          <p:cNvPr id="5" name="Slide Number Placeholder 4"/>
          <p:cNvSpPr>
            <a:spLocks noGrp="1"/>
          </p:cNvSpPr>
          <p:nvPr>
            <p:ph type="sldNum" sz="quarter" idx="12"/>
          </p:nvPr>
        </p:nvSpPr>
        <p:spPr/>
        <p:txBody>
          <a:bodyPr/>
          <a:lstStyle/>
          <a:p>
            <a:fld id="{DB8EE25D-A1B3-4977-ADA8-BD2763D2FB28}" type="slidenum">
              <a:rPr lang="en-GB" smtClean="0"/>
              <a:t>49</a:t>
            </a:fld>
            <a:endParaRPr lang="en-GB"/>
          </a:p>
        </p:txBody>
      </p:sp>
    </p:spTree>
    <p:extLst>
      <p:ext uri="{BB962C8B-B14F-4D97-AF65-F5344CB8AC3E}">
        <p14:creationId xmlns:p14="http://schemas.microsoft.com/office/powerpoint/2010/main" val="572686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4000" b="1" dirty="0" smtClean="0"/>
              <a:t>Objectives</a:t>
            </a:r>
            <a:r>
              <a:rPr lang="en-GB" sz="4000" dirty="0" smtClean="0"/>
              <a:t> </a:t>
            </a:r>
            <a:r>
              <a:rPr lang="en-GB" sz="4000" b="1" dirty="0"/>
              <a:t>of this </a:t>
            </a:r>
            <a:r>
              <a:rPr lang="en-GB" sz="4000" b="1" dirty="0" smtClean="0"/>
              <a:t>British </a:t>
            </a:r>
            <a:r>
              <a:rPr lang="en-GB" sz="4000" b="1" dirty="0" err="1" smtClean="0"/>
              <a:t>Pugwash</a:t>
            </a:r>
            <a:r>
              <a:rPr lang="en-GB" sz="4000" b="1" dirty="0" smtClean="0"/>
              <a:t> project</a:t>
            </a:r>
            <a:r>
              <a:rPr lang="en-GB" sz="4000" dirty="0"/>
              <a:t/>
            </a:r>
            <a:br>
              <a:rPr lang="en-GB" sz="4000" dirty="0"/>
            </a:br>
            <a:endParaRPr lang="en-GB" sz="4000" dirty="0"/>
          </a:p>
        </p:txBody>
      </p:sp>
      <p:sp>
        <p:nvSpPr>
          <p:cNvPr id="3" name="Content Placeholder 2"/>
          <p:cNvSpPr>
            <a:spLocks noGrp="1"/>
          </p:cNvSpPr>
          <p:nvPr>
            <p:ph idx="1"/>
          </p:nvPr>
        </p:nvSpPr>
        <p:spPr>
          <a:xfrm>
            <a:off x="467544" y="1340768"/>
            <a:ext cx="8229600" cy="5112568"/>
          </a:xfrm>
        </p:spPr>
        <p:txBody>
          <a:bodyPr>
            <a:normAutofit fontScale="92500" lnSpcReduction="20000"/>
          </a:bodyPr>
          <a:lstStyle/>
          <a:p>
            <a:r>
              <a:rPr lang="en-GB" sz="2800" dirty="0" smtClean="0"/>
              <a:t>To promote a meaningful public debate about energy policy, particularly in the UK, based on realistic alternatives and defensible numbers.</a:t>
            </a:r>
          </a:p>
          <a:p>
            <a:r>
              <a:rPr lang="en-GB" sz="2800" dirty="0" smtClean="0"/>
              <a:t>To present three ‘possible’ Pathways to 2050, which all meet the </a:t>
            </a:r>
            <a:r>
              <a:rPr lang="en-GB" sz="2800" dirty="0"/>
              <a:t>UK’s international commitments on GHG </a:t>
            </a:r>
            <a:r>
              <a:rPr lang="en-GB" sz="2800" dirty="0" smtClean="0"/>
              <a:t>emissions, and </a:t>
            </a:r>
            <a:r>
              <a:rPr lang="en-GB" sz="2800" dirty="0"/>
              <a:t>identify the prospects and risks associated with each. </a:t>
            </a:r>
            <a:r>
              <a:rPr lang="en-GB" sz="2800" dirty="0" smtClean="0"/>
              <a:t> Here ‘possible’ means based on technologies </a:t>
            </a:r>
            <a:r>
              <a:rPr lang="en-GB" sz="2800" dirty="0"/>
              <a:t>which have </a:t>
            </a:r>
            <a:r>
              <a:rPr lang="en-GB" sz="2800" dirty="0" smtClean="0"/>
              <a:t>either: </a:t>
            </a:r>
          </a:p>
          <a:p>
            <a:pPr lvl="1"/>
            <a:r>
              <a:rPr lang="en-GB" sz="2400" dirty="0"/>
              <a:t>a</a:t>
            </a:r>
            <a:r>
              <a:rPr lang="en-GB" sz="2400" dirty="0" smtClean="0"/>
              <a:t>lready reached </a:t>
            </a:r>
            <a:r>
              <a:rPr lang="en-GB" sz="2400" dirty="0"/>
              <a:t>commercial maturity, or </a:t>
            </a:r>
            <a:endParaRPr lang="en-GB" sz="2400" dirty="0" smtClean="0"/>
          </a:p>
          <a:p>
            <a:pPr lvl="1"/>
            <a:r>
              <a:rPr lang="en-GB" sz="2400" dirty="0" smtClean="0"/>
              <a:t>can </a:t>
            </a:r>
            <a:r>
              <a:rPr lang="en-GB" sz="2400" dirty="0"/>
              <a:t>be expected to do so in time to be rolled out </a:t>
            </a:r>
            <a:r>
              <a:rPr lang="en-GB" sz="2400" dirty="0" smtClean="0"/>
              <a:t>as planned  by 2050. </a:t>
            </a:r>
          </a:p>
          <a:p>
            <a:r>
              <a:rPr lang="en-GB" sz="2800" dirty="0" smtClean="0"/>
              <a:t>To emphasise the need </a:t>
            </a:r>
            <a:r>
              <a:rPr lang="en-GB" sz="2800" dirty="0"/>
              <a:t>for strong government </a:t>
            </a:r>
            <a:r>
              <a:rPr lang="en-GB" sz="2800" dirty="0" smtClean="0"/>
              <a:t>leadership and rapid decisions, because of  the urgency of the task.</a:t>
            </a:r>
          </a:p>
          <a:p>
            <a:r>
              <a:rPr lang="en-GB" sz="2800" dirty="0" smtClean="0"/>
              <a:t>To avoid being distracted by the uncertainties in climate change modelling. </a:t>
            </a:r>
          </a:p>
        </p:txBody>
      </p:sp>
      <p:sp>
        <p:nvSpPr>
          <p:cNvPr id="4" name="Slide Number Placeholder 3"/>
          <p:cNvSpPr>
            <a:spLocks noGrp="1"/>
          </p:cNvSpPr>
          <p:nvPr>
            <p:ph type="sldNum" sz="quarter" idx="12"/>
          </p:nvPr>
        </p:nvSpPr>
        <p:spPr/>
        <p:txBody>
          <a:bodyPr/>
          <a:lstStyle/>
          <a:p>
            <a:fld id="{DB8EE25D-A1B3-4977-ADA8-BD2763D2FB28}" type="slidenum">
              <a:rPr lang="en-GB" smtClean="0"/>
              <a:t>5</a:t>
            </a:fld>
            <a:endParaRPr lang="en-GB"/>
          </a:p>
        </p:txBody>
      </p:sp>
    </p:spTree>
    <p:extLst>
      <p:ext uri="{BB962C8B-B14F-4D97-AF65-F5344CB8AC3E}">
        <p14:creationId xmlns:p14="http://schemas.microsoft.com/office/powerpoint/2010/main" val="4163804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Electricity supply provided by the three Pathways</a:t>
            </a:r>
            <a:endParaRPr lang="en-GB" dirty="0"/>
          </a:p>
        </p:txBody>
      </p:sp>
      <p:graphicFrame>
        <p:nvGraphicFramePr>
          <p:cNvPr id="4" name="Content Placeholder 3"/>
          <p:cNvGraphicFramePr>
            <a:graphicFrameLocks noGrp="1"/>
          </p:cNvGraphicFramePr>
          <p:nvPr>
            <p:ph idx="1"/>
          </p:nvPr>
        </p:nvGraphicFramePr>
        <p:xfrm>
          <a:off x="1257300" y="2005806"/>
          <a:ext cx="6629400" cy="3714750"/>
        </p:xfrm>
        <a:graphic>
          <a:graphicData uri="http://schemas.openxmlformats.org/drawingml/2006/table">
            <a:tbl>
              <a:tblPr>
                <a:tableStyleId>{5C22544A-7EE6-4342-B048-85BDC9FD1C3A}</a:tableStyleId>
              </a:tblPr>
              <a:tblGrid>
                <a:gridCol w="1143000"/>
                <a:gridCol w="609600"/>
                <a:gridCol w="609600"/>
                <a:gridCol w="609600"/>
                <a:gridCol w="609600"/>
                <a:gridCol w="609600"/>
                <a:gridCol w="609600"/>
                <a:gridCol w="609600"/>
                <a:gridCol w="609600"/>
                <a:gridCol w="609600"/>
              </a:tblGrid>
              <a:tr h="409575">
                <a:tc>
                  <a:txBody>
                    <a:bodyPr/>
                    <a:lstStyle/>
                    <a:p>
                      <a:pPr algn="ctr" fontAlgn="ctr"/>
                      <a:r>
                        <a:rPr lang="en-GB" sz="1200" u="none" strike="noStrike">
                          <a:effectLst/>
                        </a:rPr>
                        <a:t>Electricity demand from</a:t>
                      </a:r>
                      <a:endParaRPr lang="en-GB" sz="1200" b="1" i="0" u="none" strike="noStrike">
                        <a:solidFill>
                          <a:srgbClr val="000000"/>
                        </a:solidFill>
                        <a:effectLst/>
                        <a:latin typeface="Times New Roman"/>
                      </a:endParaRPr>
                    </a:p>
                  </a:txBody>
                  <a:tcPr marL="9525" marR="9525" marT="9525" marB="0" anchor="ctr"/>
                </a:tc>
                <a:tc gridSpan="2">
                  <a:txBody>
                    <a:bodyPr/>
                    <a:lstStyle/>
                    <a:p>
                      <a:pPr algn="ctr" fontAlgn="ctr"/>
                      <a:r>
                        <a:rPr lang="en-GB" sz="1200" u="none" strike="noStrike">
                          <a:effectLst/>
                        </a:rPr>
                        <a:t>2010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gridSpan="2">
                  <a:txBody>
                    <a:bodyPr/>
                    <a:lstStyle/>
                    <a:p>
                      <a:pPr algn="ctr" fontAlgn="ctr"/>
                      <a:r>
                        <a:rPr lang="en-GB" sz="1200" u="none" strike="noStrike">
                          <a:effectLst/>
                        </a:rPr>
                        <a:t>2030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gridSpan="3">
                  <a:txBody>
                    <a:bodyPr/>
                    <a:lstStyle/>
                    <a:p>
                      <a:pPr algn="ctr" fontAlgn="ctr"/>
                      <a:r>
                        <a:rPr lang="en-GB" sz="1200" u="none" strike="noStrike">
                          <a:effectLst/>
                        </a:rPr>
                        <a:t>2050</a:t>
                      </a:r>
                      <a:endParaRPr lang="en-GB" sz="1200" b="0" i="0" u="none" strike="noStrike">
                        <a:solidFill>
                          <a:srgbClr val="000000"/>
                        </a:solidFill>
                        <a:effectLst/>
                        <a:latin typeface="Times New Roman"/>
                      </a:endParaRPr>
                    </a:p>
                  </a:txBody>
                  <a:tcPr marL="9525" marR="9525" marT="9525" marB="0" anchor="ctr"/>
                </a:tc>
                <a:tc hMerge="1">
                  <a:txBody>
                    <a:bodyPr/>
                    <a:lstStyle/>
                    <a:p>
                      <a:endParaRPr lang="en-GB"/>
                    </a:p>
                  </a:txBody>
                  <a:tcPr/>
                </a:tc>
                <a:tc hMerge="1">
                  <a:txBody>
                    <a:bodyPr/>
                    <a:lstStyle/>
                    <a:p>
                      <a:endParaRPr lang="en-GB"/>
                    </a:p>
                  </a:txBody>
                  <a:tcPr/>
                </a:tc>
              </a:tr>
              <a:tr h="209550">
                <a:tc>
                  <a:txBody>
                    <a:bodyPr/>
                    <a:lstStyle/>
                    <a:p>
                      <a:pPr algn="ctr" fontAlgn="ctr"/>
                      <a:r>
                        <a:rPr lang="en-GB" sz="1200" u="none" strike="noStrike">
                          <a:effectLst/>
                        </a:rPr>
                        <a:t> </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HN</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HR</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Int</a:t>
                      </a:r>
                      <a:endParaRPr lang="en-GB" sz="1200" b="0" i="0" u="none" strike="noStrike">
                        <a:solidFill>
                          <a:srgbClr val="000000"/>
                        </a:solidFill>
                        <a:effectLst/>
                        <a:latin typeface="Times New Roman"/>
                      </a:endParaRPr>
                    </a:p>
                  </a:txBody>
                  <a:tcPr marL="9525" marR="9525" marT="9525" marB="0" anchor="ctr"/>
                </a:tc>
              </a:tr>
              <a:tr h="209550">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GWav</a:t>
                      </a:r>
                      <a:endParaRPr lang="en-GB" sz="1200" b="0" i="0" u="none" strike="noStrike">
                        <a:solidFill>
                          <a:srgbClr val="000000"/>
                        </a:solidFill>
                        <a:effectLst/>
                        <a:latin typeface="Times New Roman"/>
                      </a:endParaRPr>
                    </a:p>
                  </a:txBody>
                  <a:tcPr marL="9525" marR="9525" marT="9525" marB="0" anchor="ctr"/>
                </a:tc>
              </a:tr>
              <a:tr h="409575">
                <a:tc>
                  <a:txBody>
                    <a:bodyPr/>
                    <a:lstStyle/>
                    <a:p>
                      <a:pPr algn="ctr" fontAlgn="ctr"/>
                      <a:r>
                        <a:rPr lang="en-GB" sz="1200" u="none" strike="noStrike">
                          <a:effectLst/>
                        </a:rPr>
                        <a:t>Lighting &amp; Appliances</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17.7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16.1</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17.7</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18.7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12.9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18.7</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21.1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11.1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21.3</a:t>
                      </a:r>
                      <a:endParaRPr lang="en-GB" sz="1100" b="0" i="0" u="none" strike="noStrike">
                        <a:solidFill>
                          <a:srgbClr val="000000"/>
                        </a:solidFill>
                        <a:effectLst/>
                        <a:latin typeface="Calibri"/>
                      </a:endParaRPr>
                    </a:p>
                  </a:txBody>
                  <a:tcPr marL="9525" marR="9525" marT="9525" marB="0" anchor="ctr"/>
                </a:tc>
              </a:tr>
              <a:tr h="409575">
                <a:tc>
                  <a:txBody>
                    <a:bodyPr/>
                    <a:lstStyle/>
                    <a:p>
                      <a:pPr algn="ctr" fontAlgn="ctr"/>
                      <a:r>
                        <a:rPr lang="en-GB" sz="1200" u="none" strike="noStrike">
                          <a:effectLst/>
                        </a:rPr>
                        <a:t>Heating &amp; Cooling</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6.4</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6.2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6.4</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9.9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4.4</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16.7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3.8</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17.8</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Transport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0.9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0.9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5.2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6.1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7</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6.9</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Industry</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14.6</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14.6</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14.6</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17.9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17.9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17.9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23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23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23</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Agriculture</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0.5</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0.5</a:t>
                      </a:r>
                      <a:endParaRPr lang="en-GB" sz="1100" b="0" i="0" u="none" strike="noStrike">
                        <a:solidFill>
                          <a:srgbClr val="000000"/>
                        </a:solidFill>
                        <a:effectLst/>
                        <a:latin typeface="Calibri"/>
                      </a:endParaRPr>
                    </a:p>
                  </a:txBody>
                  <a:tcPr marL="9525" marR="9525" marT="9525" marB="0" anchor="ctr"/>
                </a:tc>
              </a:tr>
              <a:tr h="409575">
                <a:tc>
                  <a:txBody>
                    <a:bodyPr/>
                    <a:lstStyle/>
                    <a:p>
                      <a:pPr algn="ctr" fontAlgn="ctr"/>
                      <a:r>
                        <a:rPr lang="en-GB" sz="1200" u="none" strike="noStrike">
                          <a:effectLst/>
                        </a:rPr>
                        <a:t>Transmission losses</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3.9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3.1</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3,9</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5.1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3.4</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5.2</a:t>
                      </a:r>
                      <a:endParaRPr lang="en-GB" sz="1100" b="0" i="0" u="none" strike="noStrike">
                        <a:solidFill>
                          <a:srgbClr val="000000"/>
                        </a:solidFill>
                        <a:effectLst/>
                        <a:latin typeface="Calibri"/>
                      </a:endParaRPr>
                    </a:p>
                  </a:txBody>
                  <a:tcPr marL="9525" marR="9525" marT="9525" marB="0" anchor="ctr"/>
                </a:tc>
              </a:tr>
              <a:tr h="209550">
                <a:tc>
                  <a:txBody>
                    <a:bodyPr/>
                    <a:lstStyle/>
                    <a:p>
                      <a:pPr algn="ctr" fontAlgn="ctr"/>
                      <a:r>
                        <a:rPr lang="en-GB" sz="1200" u="none" strike="noStrike">
                          <a:effectLst/>
                        </a:rPr>
                        <a:t>Export</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 </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 </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 </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2.3</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 </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200" u="none" strike="noStrike">
                          <a:effectLst/>
                        </a:rPr>
                        <a:t>13.8</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26.9</a:t>
                      </a:r>
                      <a:endParaRPr lang="en-GB" sz="1200" b="0"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4.6</a:t>
                      </a:r>
                      <a:endParaRPr lang="en-GB" sz="1100" b="0" i="0" u="none" strike="noStrike">
                        <a:solidFill>
                          <a:srgbClr val="000000"/>
                        </a:solidFill>
                        <a:effectLst/>
                        <a:latin typeface="Calibri"/>
                      </a:endParaRPr>
                    </a:p>
                  </a:txBody>
                  <a:tcPr marL="9525" marR="9525" marT="9525" marB="0" anchor="ctr"/>
                </a:tc>
              </a:tr>
              <a:tr h="409575">
                <a:tc>
                  <a:txBody>
                    <a:bodyPr/>
                    <a:lstStyle/>
                    <a:p>
                      <a:pPr algn="ctr" fontAlgn="ctr"/>
                      <a:r>
                        <a:rPr lang="en-GB" sz="1200" u="none" strike="noStrike">
                          <a:effectLst/>
                        </a:rPr>
                        <a:t>Total incl exports &amp; losses</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43.1</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41.2</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43.1</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56.9</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46.3</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52.4</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86.3</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75.7</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200" u="none" strike="noStrike">
                          <a:effectLst/>
                        </a:rPr>
                        <a:t>79.3</a:t>
                      </a:r>
                      <a:endParaRPr lang="en-GB" sz="1200" b="1" i="0" u="none" strike="noStrike">
                        <a:solidFill>
                          <a:srgbClr val="000000"/>
                        </a:solidFill>
                        <a:effectLst/>
                        <a:latin typeface="Times New Roman"/>
                      </a:endParaRPr>
                    </a:p>
                  </a:txBody>
                  <a:tcPr marL="9525" marR="9525" marT="9525" marB="0" anchor="ctr"/>
                </a:tc>
              </a:tr>
              <a:tr h="409575">
                <a:tc>
                  <a:txBody>
                    <a:bodyPr/>
                    <a:lstStyle/>
                    <a:p>
                      <a:pPr algn="ctr" fontAlgn="ctr"/>
                      <a:r>
                        <a:rPr lang="en-GB" sz="1200" u="none" strike="noStrike">
                          <a:effectLst/>
                        </a:rPr>
                        <a:t>% of 2010 values</a:t>
                      </a:r>
                      <a:endParaRPr lang="en-GB" sz="1200" b="1" i="0" u="none" strike="noStrike">
                        <a:solidFill>
                          <a:srgbClr val="000000"/>
                        </a:solidFill>
                        <a:effectLst/>
                        <a:latin typeface="Times New Roman"/>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132%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112%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122%</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200%</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a:effectLst/>
                        </a:rPr>
                        <a:t>184%</a:t>
                      </a:r>
                      <a:endParaRPr lang="en-GB" sz="1100" b="0" i="0" u="none" strike="noStrike">
                        <a:solidFill>
                          <a:srgbClr val="000000"/>
                        </a:solidFill>
                        <a:effectLst/>
                        <a:latin typeface="Calibri"/>
                      </a:endParaRPr>
                    </a:p>
                  </a:txBody>
                  <a:tcPr marL="9525" marR="9525" marT="9525" marB="0" anchor="ctr"/>
                </a:tc>
                <a:tc>
                  <a:txBody>
                    <a:bodyPr/>
                    <a:lstStyle/>
                    <a:p>
                      <a:pPr algn="ctr" fontAlgn="ctr"/>
                      <a:r>
                        <a:rPr lang="en-GB" sz="1100" u="none" strike="noStrike" dirty="0">
                          <a:effectLst/>
                        </a:rPr>
                        <a:t>184%</a:t>
                      </a:r>
                      <a:endParaRPr lang="en-GB" sz="1100" b="0" i="0" u="none" strike="noStrike" dirty="0">
                        <a:solidFill>
                          <a:srgbClr val="000000"/>
                        </a:solidFill>
                        <a:effectLst/>
                        <a:latin typeface="Calibri"/>
                      </a:endParaRPr>
                    </a:p>
                  </a:txBody>
                  <a:tcPr marL="9525" marR="9525" marT="9525" marB="0" anchor="ctr"/>
                </a:tc>
              </a:tr>
            </a:tbl>
          </a:graphicData>
        </a:graphic>
      </p:graphicFrame>
      <p:sp>
        <p:nvSpPr>
          <p:cNvPr id="5" name="Slide Number Placeholder 4"/>
          <p:cNvSpPr>
            <a:spLocks noGrp="1"/>
          </p:cNvSpPr>
          <p:nvPr>
            <p:ph type="sldNum" sz="quarter" idx="12"/>
          </p:nvPr>
        </p:nvSpPr>
        <p:spPr/>
        <p:txBody>
          <a:bodyPr/>
          <a:lstStyle/>
          <a:p>
            <a:fld id="{DB8EE25D-A1B3-4977-ADA8-BD2763D2FB28}" type="slidenum">
              <a:rPr lang="en-GB" smtClean="0"/>
              <a:t>50</a:t>
            </a:fld>
            <a:endParaRPr lang="en-GB"/>
          </a:p>
        </p:txBody>
      </p:sp>
    </p:spTree>
    <p:extLst>
      <p:ext uri="{BB962C8B-B14F-4D97-AF65-F5344CB8AC3E}">
        <p14:creationId xmlns:p14="http://schemas.microsoft.com/office/powerpoint/2010/main" val="1553475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514600"/>
            <a:ext cx="7848600" cy="1828800"/>
          </a:xfrm>
        </p:spPr>
        <p:txBody>
          <a:bodyPr>
            <a:normAutofit fontScale="90000"/>
          </a:bodyPr>
          <a:lstStyle/>
          <a:p>
            <a:pPr algn="l"/>
            <a:r>
              <a:rPr lang="en-GB" sz="1600" dirty="0">
                <a:solidFill>
                  <a:schemeClr val="tx1"/>
                </a:solidFill>
                <a:latin typeface="Times New Roman" pitchFamily="1" charset="0"/>
              </a:rPr>
              <a:t>EU Renewable energy supply and targets</a:t>
            </a:r>
            <a:r>
              <a:rPr lang="en-GB" sz="1500" dirty="0">
                <a:solidFill>
                  <a:schemeClr val="tx1"/>
                </a:solidFill>
                <a:latin typeface="Times New Roman" pitchFamily="1" charset="0"/>
              </a:rPr>
              <a:t>  </a:t>
            </a:r>
            <a:r>
              <a:rPr lang="en-GB" sz="1500" b="0" dirty="0">
                <a:solidFill>
                  <a:schemeClr val="tx1"/>
                </a:solidFill>
                <a:latin typeface="Times New Roman" pitchFamily="1" charset="0"/>
              </a:rPr>
              <a:t>% of Gross energy consumption</a:t>
            </a:r>
            <a:r>
              <a:rPr lang="en-GB" sz="1500" dirty="0">
                <a:solidFill>
                  <a:schemeClr val="tx1"/>
                </a:solidFill>
                <a:latin typeface="Times New Roman" pitchFamily="1" charset="0"/>
              </a:rPr>
              <a:t>		                 </a:t>
            </a:r>
            <a:br>
              <a:rPr lang="en-GB" sz="1500" dirty="0">
                <a:solidFill>
                  <a:schemeClr val="tx1"/>
                </a:solidFill>
                <a:latin typeface="Times New Roman" pitchFamily="1" charset="0"/>
              </a:rPr>
            </a:br>
            <a:r>
              <a:rPr lang="en-GB" sz="1500" dirty="0">
                <a:solidFill>
                  <a:schemeClr val="tx1"/>
                </a:solidFill>
                <a:latin typeface="Times New Roman" pitchFamily="1" charset="0"/>
              </a:rPr>
              <a:t>  		2010 supply	     2020 agreed targets                                                                               </a:t>
            </a:r>
            <a:br>
              <a:rPr lang="en-GB" sz="1500" dirty="0">
                <a:solidFill>
                  <a:schemeClr val="tx1"/>
                </a:solidFill>
                <a:latin typeface="Times New Roman" pitchFamily="1" charset="0"/>
              </a:rPr>
            </a:br>
            <a:r>
              <a:rPr lang="en-GB" sz="1500" b="0" dirty="0">
                <a:solidFill>
                  <a:schemeClr val="tx1"/>
                </a:solidFill>
                <a:latin typeface="Times New Roman" pitchFamily="1" charset="0"/>
              </a:rPr>
              <a:t>Sweden	      	  47.6			 49           </a:t>
            </a:r>
            <a:br>
              <a:rPr lang="en-GB" sz="1500" b="0" dirty="0">
                <a:solidFill>
                  <a:schemeClr val="tx1"/>
                </a:solidFill>
                <a:latin typeface="Times New Roman" pitchFamily="1" charset="0"/>
              </a:rPr>
            </a:br>
            <a:r>
              <a:rPr lang="en-GB" sz="1500" b="0" dirty="0">
                <a:solidFill>
                  <a:schemeClr val="tx1"/>
                </a:solidFill>
                <a:latin typeface="Times New Roman" pitchFamily="1" charset="0"/>
              </a:rPr>
              <a:t>Latvia 		  33.1			 40 </a:t>
            </a:r>
            <a:br>
              <a:rPr lang="en-GB" sz="1500" b="0" dirty="0">
                <a:solidFill>
                  <a:schemeClr val="tx1"/>
                </a:solidFill>
                <a:latin typeface="Times New Roman" pitchFamily="1" charset="0"/>
              </a:rPr>
            </a:br>
            <a:r>
              <a:rPr lang="en-GB" sz="1500" b="0" dirty="0">
                <a:solidFill>
                  <a:schemeClr val="tx1"/>
                </a:solidFill>
                <a:latin typeface="Times New Roman" pitchFamily="1" charset="0"/>
              </a:rPr>
              <a:t>Finland		  33.0			 38</a:t>
            </a:r>
            <a:br>
              <a:rPr lang="en-GB" sz="1500" b="0" dirty="0">
                <a:solidFill>
                  <a:schemeClr val="tx1"/>
                </a:solidFill>
                <a:latin typeface="Times New Roman" pitchFamily="1" charset="0"/>
              </a:rPr>
            </a:br>
            <a:r>
              <a:rPr lang="en-GB" sz="1500" b="0" dirty="0">
                <a:solidFill>
                  <a:schemeClr val="tx1"/>
                </a:solidFill>
                <a:latin typeface="Times New Roman" pitchFamily="1" charset="0"/>
              </a:rPr>
              <a:t>Austria		   30.9			   34</a:t>
            </a:r>
            <a:br>
              <a:rPr lang="en-GB" sz="1500" b="0" dirty="0">
                <a:solidFill>
                  <a:schemeClr val="tx1"/>
                </a:solidFill>
                <a:latin typeface="Times New Roman" pitchFamily="1" charset="0"/>
              </a:rPr>
            </a:br>
            <a:r>
              <a:rPr lang="en-GB" sz="1500" b="0" dirty="0">
                <a:solidFill>
                  <a:schemeClr val="tx1"/>
                </a:solidFill>
                <a:latin typeface="Times New Roman" pitchFamily="1" charset="0"/>
              </a:rPr>
              <a:t>Portugal		  26.8			 32</a:t>
            </a:r>
            <a:br>
              <a:rPr lang="en-GB" sz="1500" b="0" dirty="0">
                <a:solidFill>
                  <a:schemeClr val="tx1"/>
                </a:solidFill>
                <a:latin typeface="Times New Roman" pitchFamily="1" charset="0"/>
              </a:rPr>
            </a:br>
            <a:r>
              <a:rPr lang="en-GB" sz="1500" b="0" dirty="0">
                <a:solidFill>
                  <a:schemeClr val="tx1"/>
                </a:solidFill>
                <a:latin typeface="Times New Roman" pitchFamily="1" charset="0"/>
              </a:rPr>
              <a:t>Estonia		  25.6			 25</a:t>
            </a:r>
            <a:br>
              <a:rPr lang="en-GB" sz="1500" b="0" dirty="0">
                <a:solidFill>
                  <a:schemeClr val="tx1"/>
                </a:solidFill>
                <a:latin typeface="Times New Roman" pitchFamily="1" charset="0"/>
              </a:rPr>
            </a:br>
            <a:r>
              <a:rPr lang="en-GB" sz="1500" b="0" dirty="0">
                <a:solidFill>
                  <a:schemeClr val="tx1"/>
                </a:solidFill>
                <a:latin typeface="Times New Roman" pitchFamily="1" charset="0"/>
              </a:rPr>
              <a:t>Romania		   24.1			   24</a:t>
            </a:r>
            <a:br>
              <a:rPr lang="en-GB" sz="1500" b="0" dirty="0">
                <a:solidFill>
                  <a:schemeClr val="tx1"/>
                </a:solidFill>
                <a:latin typeface="Times New Roman" pitchFamily="1" charset="0"/>
              </a:rPr>
            </a:br>
            <a:r>
              <a:rPr lang="en-GB" sz="1500" b="0" dirty="0">
                <a:solidFill>
                  <a:schemeClr val="tx1"/>
                </a:solidFill>
                <a:latin typeface="Times New Roman" pitchFamily="1" charset="0"/>
              </a:rPr>
              <a:t>Denmark		   23.5			   30</a:t>
            </a:r>
            <a:br>
              <a:rPr lang="en-GB" sz="1500" b="0" dirty="0">
                <a:solidFill>
                  <a:schemeClr val="tx1"/>
                </a:solidFill>
                <a:latin typeface="Times New Roman" pitchFamily="1" charset="0"/>
              </a:rPr>
            </a:br>
            <a:r>
              <a:rPr lang="en-GB" sz="1500" b="0" dirty="0">
                <a:solidFill>
                  <a:schemeClr val="tx1"/>
                </a:solidFill>
                <a:latin typeface="Times New Roman" pitchFamily="1" charset="0"/>
              </a:rPr>
              <a:t>Slovenia		  18.5			 25</a:t>
            </a:r>
            <a:br>
              <a:rPr lang="en-GB" sz="1500" b="0" dirty="0">
                <a:solidFill>
                  <a:schemeClr val="tx1"/>
                </a:solidFill>
                <a:latin typeface="Times New Roman" pitchFamily="1" charset="0"/>
              </a:rPr>
            </a:br>
            <a:r>
              <a:rPr lang="en-GB" sz="1500" b="0" dirty="0">
                <a:solidFill>
                  <a:schemeClr val="tx1"/>
                </a:solidFill>
                <a:latin typeface="Times New Roman" pitchFamily="1" charset="0"/>
              </a:rPr>
              <a:t>Lithuania		  18.3			 23</a:t>
            </a:r>
            <a:br>
              <a:rPr lang="en-GB" sz="1500" b="0" dirty="0">
                <a:solidFill>
                  <a:schemeClr val="tx1"/>
                </a:solidFill>
                <a:latin typeface="Times New Roman" pitchFamily="1" charset="0"/>
              </a:rPr>
            </a:br>
            <a:r>
              <a:rPr lang="en-GB" sz="1500" b="0" dirty="0">
                <a:solidFill>
                  <a:schemeClr val="tx1"/>
                </a:solidFill>
                <a:latin typeface="Times New Roman" pitchFamily="1" charset="0"/>
              </a:rPr>
              <a:t>Spain		   15.1			   20</a:t>
            </a:r>
            <a:br>
              <a:rPr lang="en-GB" sz="1500" b="0" dirty="0">
                <a:solidFill>
                  <a:schemeClr val="tx1"/>
                </a:solidFill>
                <a:latin typeface="Times New Roman" pitchFamily="1" charset="0"/>
              </a:rPr>
            </a:br>
            <a:r>
              <a:rPr lang="en-GB" sz="1500" b="0" dirty="0">
                <a:solidFill>
                  <a:schemeClr val="tx1"/>
                </a:solidFill>
                <a:latin typeface="Times New Roman" pitchFamily="1" charset="0"/>
              </a:rPr>
              <a:t>France		   13.3			   23</a:t>
            </a:r>
            <a:br>
              <a:rPr lang="en-GB" sz="1500" b="0" dirty="0">
                <a:solidFill>
                  <a:schemeClr val="tx1"/>
                </a:solidFill>
                <a:latin typeface="Times New Roman" pitchFamily="1" charset="0"/>
              </a:rPr>
            </a:br>
            <a:r>
              <a:rPr lang="en-GB" sz="1500" b="0" dirty="0">
                <a:solidFill>
                  <a:schemeClr val="tx1"/>
                </a:solidFill>
                <a:latin typeface="Times New Roman" pitchFamily="1" charset="0"/>
              </a:rPr>
              <a:t>Bulgaria 		   12.8			   16</a:t>
            </a:r>
            <a:br>
              <a:rPr lang="en-GB" sz="1500" b="0" dirty="0">
                <a:solidFill>
                  <a:schemeClr val="tx1"/>
                </a:solidFill>
                <a:latin typeface="Times New Roman" pitchFamily="1" charset="0"/>
              </a:rPr>
            </a:br>
            <a:r>
              <a:rPr lang="en-GB" sz="1500" b="0" dirty="0">
                <a:solidFill>
                  <a:schemeClr val="tx1"/>
                </a:solidFill>
                <a:latin typeface="Times New Roman" pitchFamily="1" charset="0"/>
              </a:rPr>
              <a:t>Germany 		   12.3			   18</a:t>
            </a:r>
            <a:br>
              <a:rPr lang="en-GB" sz="1500" b="0" dirty="0">
                <a:solidFill>
                  <a:schemeClr val="tx1"/>
                </a:solidFill>
                <a:latin typeface="Times New Roman" pitchFamily="1" charset="0"/>
              </a:rPr>
            </a:br>
            <a:r>
              <a:rPr lang="en-GB" sz="1500" b="0" dirty="0">
                <a:solidFill>
                  <a:schemeClr val="tx1"/>
                </a:solidFill>
                <a:latin typeface="Times New Roman" pitchFamily="1" charset="0"/>
              </a:rPr>
              <a:t>Greece		  11.2			 18</a:t>
            </a:r>
            <a:br>
              <a:rPr lang="en-GB" sz="1500" b="0" dirty="0">
                <a:solidFill>
                  <a:schemeClr val="tx1"/>
                </a:solidFill>
                <a:latin typeface="Times New Roman" pitchFamily="1" charset="0"/>
              </a:rPr>
            </a:br>
            <a:r>
              <a:rPr lang="en-GB" sz="1500" b="0" dirty="0">
                <a:solidFill>
                  <a:schemeClr val="tx1"/>
                </a:solidFill>
                <a:latin typeface="Times New Roman" pitchFamily="1" charset="0"/>
              </a:rPr>
              <a:t>Italy		  11.2			 17</a:t>
            </a:r>
            <a:br>
              <a:rPr lang="en-GB" sz="1500" b="0" dirty="0">
                <a:solidFill>
                  <a:schemeClr val="tx1"/>
                </a:solidFill>
                <a:latin typeface="Times New Roman" pitchFamily="1" charset="0"/>
              </a:rPr>
            </a:br>
            <a:r>
              <a:rPr lang="en-GB" sz="1500" b="0" dirty="0">
                <a:solidFill>
                  <a:schemeClr val="tx1"/>
                </a:solidFill>
                <a:latin typeface="Times New Roman" pitchFamily="1" charset="0"/>
              </a:rPr>
              <a:t>Poland		  10.6			  15</a:t>
            </a:r>
            <a:br>
              <a:rPr lang="en-GB" sz="1500" b="0" dirty="0">
                <a:solidFill>
                  <a:schemeClr val="tx1"/>
                </a:solidFill>
                <a:latin typeface="Times New Roman" pitchFamily="1" charset="0"/>
              </a:rPr>
            </a:br>
            <a:r>
              <a:rPr lang="en-GB" sz="1500" b="0" dirty="0">
                <a:solidFill>
                  <a:schemeClr val="tx1"/>
                </a:solidFill>
                <a:latin typeface="Times New Roman" pitchFamily="1" charset="0"/>
              </a:rPr>
              <a:t>Czech Republic	  10.4			  13</a:t>
            </a:r>
            <a:br>
              <a:rPr lang="en-GB" sz="1500" b="0" dirty="0">
                <a:solidFill>
                  <a:schemeClr val="tx1"/>
                </a:solidFill>
                <a:latin typeface="Times New Roman" pitchFamily="1" charset="0"/>
              </a:rPr>
            </a:br>
            <a:r>
              <a:rPr lang="en-GB" sz="1500" b="0" dirty="0">
                <a:solidFill>
                  <a:schemeClr val="tx1"/>
                </a:solidFill>
                <a:latin typeface="Times New Roman" pitchFamily="1" charset="0"/>
              </a:rPr>
              <a:t>Slovakia		   9.5			 14</a:t>
            </a:r>
            <a:br>
              <a:rPr lang="en-GB" sz="1500" b="0" dirty="0">
                <a:solidFill>
                  <a:schemeClr val="tx1"/>
                </a:solidFill>
                <a:latin typeface="Times New Roman" pitchFamily="1" charset="0"/>
              </a:rPr>
            </a:br>
            <a:r>
              <a:rPr lang="en-GB" sz="1500" b="0" dirty="0">
                <a:solidFill>
                  <a:schemeClr val="tx1"/>
                </a:solidFill>
                <a:latin typeface="Times New Roman" pitchFamily="1" charset="0"/>
              </a:rPr>
              <a:t>Hungary		   8.2			 13</a:t>
            </a:r>
            <a:br>
              <a:rPr lang="en-GB" sz="1500" b="0" dirty="0">
                <a:solidFill>
                  <a:schemeClr val="tx1"/>
                </a:solidFill>
                <a:latin typeface="Times New Roman" pitchFamily="1" charset="0"/>
              </a:rPr>
            </a:br>
            <a:r>
              <a:rPr lang="en-GB" sz="1500" b="0" dirty="0">
                <a:solidFill>
                  <a:schemeClr val="tx1"/>
                </a:solidFill>
                <a:latin typeface="Times New Roman" pitchFamily="1" charset="0"/>
              </a:rPr>
              <a:t>Ireland 		   6.1			 16</a:t>
            </a:r>
            <a:br>
              <a:rPr lang="en-GB" sz="1500" b="0" dirty="0">
                <a:solidFill>
                  <a:schemeClr val="tx1"/>
                </a:solidFill>
                <a:latin typeface="Times New Roman" pitchFamily="1" charset="0"/>
              </a:rPr>
            </a:br>
            <a:r>
              <a:rPr lang="en-GB" sz="1500" b="0" dirty="0">
                <a:solidFill>
                  <a:schemeClr val="tx1"/>
                </a:solidFill>
                <a:latin typeface="Times New Roman" pitchFamily="1" charset="0"/>
              </a:rPr>
              <a:t>Cyprus		   6.0			 13</a:t>
            </a:r>
            <a:br>
              <a:rPr lang="en-GB" sz="1500" b="0" dirty="0">
                <a:solidFill>
                  <a:schemeClr val="tx1"/>
                </a:solidFill>
                <a:latin typeface="Times New Roman" pitchFamily="1" charset="0"/>
              </a:rPr>
            </a:br>
            <a:r>
              <a:rPr lang="en-GB" sz="1500" b="0" dirty="0">
                <a:solidFill>
                  <a:schemeClr val="tx1"/>
                </a:solidFill>
                <a:latin typeface="Times New Roman" pitchFamily="1" charset="0"/>
              </a:rPr>
              <a:t>Belgium		    5.6			   13</a:t>
            </a:r>
            <a:br>
              <a:rPr lang="en-GB" sz="1500" b="0" dirty="0">
                <a:solidFill>
                  <a:schemeClr val="tx1"/>
                </a:solidFill>
                <a:latin typeface="Times New Roman" pitchFamily="1" charset="0"/>
              </a:rPr>
            </a:br>
            <a:r>
              <a:rPr lang="en-GB" sz="1500" b="0" dirty="0">
                <a:solidFill>
                  <a:schemeClr val="tx1"/>
                </a:solidFill>
                <a:latin typeface="Times New Roman" pitchFamily="1" charset="0"/>
              </a:rPr>
              <a:t>Netherlands 	</a:t>
            </a:r>
            <a:r>
              <a:rPr lang="en-GB" sz="1500" b="0">
                <a:solidFill>
                  <a:schemeClr val="tx1"/>
                </a:solidFill>
                <a:latin typeface="Times New Roman" pitchFamily="1" charset="0"/>
              </a:rPr>
              <a:t>   </a:t>
            </a:r>
            <a:r>
              <a:rPr lang="en-GB" sz="1500" b="0" smtClean="0">
                <a:solidFill>
                  <a:schemeClr val="tx1"/>
                </a:solidFill>
                <a:latin typeface="Times New Roman" pitchFamily="1" charset="0"/>
              </a:rPr>
              <a:t>	   4.4</a:t>
            </a:r>
            <a:r>
              <a:rPr lang="en-GB" sz="1500" b="0" dirty="0">
                <a:solidFill>
                  <a:schemeClr val="tx1"/>
                </a:solidFill>
                <a:latin typeface="Times New Roman" pitchFamily="1" charset="0"/>
              </a:rPr>
              <a:t>			 14</a:t>
            </a:r>
            <a:br>
              <a:rPr lang="en-GB" sz="1500" b="0" dirty="0">
                <a:solidFill>
                  <a:schemeClr val="tx1"/>
                </a:solidFill>
                <a:latin typeface="Times New Roman" pitchFamily="1" charset="0"/>
              </a:rPr>
            </a:br>
            <a:r>
              <a:rPr lang="en-GB" sz="1500" b="0" dirty="0">
                <a:solidFill>
                  <a:srgbClr val="FF0B20"/>
                </a:solidFill>
                <a:latin typeface="Times New Roman" pitchFamily="1" charset="0"/>
              </a:rPr>
              <a:t>United Kingdom	  3.8			 15</a:t>
            </a:r>
            <a:br>
              <a:rPr lang="en-GB" sz="1500" b="0" dirty="0">
                <a:solidFill>
                  <a:srgbClr val="FF0B20"/>
                </a:solidFill>
                <a:latin typeface="Times New Roman" pitchFamily="1" charset="0"/>
              </a:rPr>
            </a:br>
            <a:r>
              <a:rPr lang="en-GB" sz="1500" b="0" dirty="0">
                <a:solidFill>
                  <a:schemeClr val="tx1"/>
                </a:solidFill>
                <a:latin typeface="Times New Roman" pitchFamily="1" charset="0"/>
              </a:rPr>
              <a:t>Luxembourg 	   2.8			 11</a:t>
            </a:r>
            <a:br>
              <a:rPr lang="en-GB" sz="1500" b="0" dirty="0">
                <a:solidFill>
                  <a:schemeClr val="tx1"/>
                </a:solidFill>
                <a:latin typeface="Times New Roman" pitchFamily="1" charset="0"/>
              </a:rPr>
            </a:br>
            <a:r>
              <a:rPr lang="en-GB" sz="1500" b="0" dirty="0">
                <a:solidFill>
                  <a:schemeClr val="tx1"/>
                </a:solidFill>
                <a:latin typeface="Times New Roman" pitchFamily="1" charset="0"/>
              </a:rPr>
              <a:t>Malta 		   0.4			 10  </a:t>
            </a:r>
            <a:endParaRPr lang="en-US" b="0" dirty="0">
              <a:solidFill>
                <a:schemeClr val="tx1"/>
              </a:solidFill>
              <a:latin typeface="Times New Roman" pitchFamily="1" charset="0"/>
            </a:endParaRPr>
          </a:p>
        </p:txBody>
      </p:sp>
      <p:sp>
        <p:nvSpPr>
          <p:cNvPr id="369667" name="Text Box 3"/>
          <p:cNvSpPr txBox="1">
            <a:spLocks noChangeArrowheads="1"/>
          </p:cNvSpPr>
          <p:nvPr/>
        </p:nvSpPr>
        <p:spPr bwMode="auto">
          <a:xfrm>
            <a:off x="6248400" y="914400"/>
            <a:ext cx="2514600" cy="530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0">
                <a:solidFill>
                  <a:schemeClr val="tx1"/>
                </a:solidFill>
                <a:latin typeface="Times New Roman" pitchFamily="1" charset="0"/>
              </a:rPr>
              <a:t>Austria, Finland, France, Portugal, Spain and Sweden do have large hydro resources.  But </a:t>
            </a:r>
            <a:r>
              <a:rPr lang="en-US" b="0">
                <a:solidFill>
                  <a:schemeClr val="tx1"/>
                </a:solidFill>
              </a:rPr>
              <a:t>the UK has the best wind, wave, tidal resources in the EU.</a:t>
            </a:r>
            <a:r>
              <a:rPr lang="en-US"/>
              <a:t>            How come we are near the bottom of the league table?</a:t>
            </a:r>
          </a:p>
          <a:p>
            <a:pPr>
              <a:spcBef>
                <a:spcPct val="50000"/>
              </a:spcBef>
            </a:pPr>
            <a:r>
              <a:rPr lang="en-GB" sz="2400" b="0">
                <a:solidFill>
                  <a:schemeClr val="tx1"/>
                </a:solidFill>
                <a:latin typeface="Times New Roman" pitchFamily="1" charset="0"/>
              </a:rPr>
              <a:t>Source: Eurobserver 2012</a:t>
            </a:r>
            <a:endParaRPr lang="en-US" sz="2400" b="0">
              <a:solidFill>
                <a:schemeClr val="tx1"/>
              </a:solidFill>
              <a:latin typeface="Times New Roman" pitchFamily="1" charset="0"/>
            </a:endParaRPr>
          </a:p>
        </p:txBody>
      </p:sp>
      <p:sp>
        <p:nvSpPr>
          <p:cNvPr id="2" name="Slide Number Placeholder 1"/>
          <p:cNvSpPr>
            <a:spLocks noGrp="1"/>
          </p:cNvSpPr>
          <p:nvPr>
            <p:ph type="sldNum" sz="quarter" idx="12"/>
          </p:nvPr>
        </p:nvSpPr>
        <p:spPr/>
        <p:txBody>
          <a:bodyPr/>
          <a:lstStyle/>
          <a:p>
            <a:fld id="{DB8EE25D-A1B3-4977-ADA8-BD2763D2FB28}" type="slidenum">
              <a:rPr lang="en-GB" smtClean="0"/>
              <a:t>51</a:t>
            </a:fld>
            <a:endParaRPr lang="en-GB"/>
          </a:p>
        </p:txBody>
      </p:sp>
    </p:spTree>
    <p:extLst>
      <p:ext uri="{BB962C8B-B14F-4D97-AF65-F5344CB8AC3E}">
        <p14:creationId xmlns:p14="http://schemas.microsoft.com/office/powerpoint/2010/main" val="2098414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ctrTitle"/>
          </p:nvPr>
        </p:nvSpPr>
        <p:spPr>
          <a:xfrm>
            <a:off x="304800" y="2590800"/>
            <a:ext cx="8458200" cy="1219200"/>
          </a:xfrm>
        </p:spPr>
        <p:txBody>
          <a:bodyPr>
            <a:normAutofit fontScale="90000"/>
          </a:bodyPr>
          <a:lstStyle/>
          <a:p>
            <a:r>
              <a:rPr lang="en-US" sz="3600">
                <a:solidFill>
                  <a:srgbClr val="FF2A45"/>
                </a:solidFill>
              </a:rPr>
              <a:t>100% from renewables by 2050</a:t>
            </a:r>
            <a:r>
              <a:rPr lang="en-US" sz="2000"/>
              <a:t> </a:t>
            </a:r>
            <a:br>
              <a:rPr lang="en-US" sz="2000"/>
            </a:br>
            <a:r>
              <a:rPr lang="en-US" sz="2000"/>
              <a:t/>
            </a:r>
            <a:br>
              <a:rPr lang="en-US" sz="2000"/>
            </a:br>
            <a:r>
              <a:rPr lang="en-US" sz="2000">
                <a:solidFill>
                  <a:srgbClr val="FF2A45"/>
                </a:solidFill>
                <a:latin typeface="Arial" charset="0"/>
              </a:rPr>
              <a:t>EU:</a:t>
            </a:r>
            <a:r>
              <a:rPr lang="en-US" sz="2000">
                <a:latin typeface="Arial" charset="0"/>
              </a:rPr>
              <a:t> The European Climate Foundation </a:t>
            </a:r>
            <a:r>
              <a:rPr lang="en-US" sz="2000">
                <a:solidFill>
                  <a:schemeClr val="accent2"/>
                </a:solidFill>
                <a:latin typeface="Arial" charset="0"/>
              </a:rPr>
              <a:t>www.roadmap2050.eu. </a:t>
            </a:r>
            <a:br>
              <a:rPr lang="en-US" sz="2000">
                <a:solidFill>
                  <a:schemeClr val="accent2"/>
                </a:solidFill>
                <a:latin typeface="Arial" charset="0"/>
              </a:rPr>
            </a:br>
            <a:r>
              <a:rPr lang="en-US" sz="2000">
                <a:solidFill>
                  <a:schemeClr val="tx1"/>
                </a:solidFill>
                <a:latin typeface="Arial" charset="0"/>
              </a:rPr>
              <a:t>European Renewable Energy Council </a:t>
            </a:r>
            <a:r>
              <a:rPr lang="en-US" sz="2000">
                <a:solidFill>
                  <a:schemeClr val="accent2"/>
                </a:solidFill>
                <a:latin typeface="Arial" charset="0"/>
              </a:rPr>
              <a:t>www.rethinking2050.eu </a:t>
            </a:r>
            <a:br>
              <a:rPr lang="en-US" sz="2000">
                <a:solidFill>
                  <a:schemeClr val="accent2"/>
                </a:solidFill>
                <a:latin typeface="Arial" charset="0"/>
              </a:rPr>
            </a:br>
            <a:r>
              <a:rPr lang="en-US" sz="2000">
                <a:latin typeface="Arial" charset="0"/>
              </a:rPr>
              <a:t>PriceWaterhouseCoopers</a:t>
            </a:r>
            <a:br>
              <a:rPr lang="en-US" sz="2000">
                <a:latin typeface="Arial" charset="0"/>
              </a:rPr>
            </a:br>
            <a:r>
              <a:rPr lang="en-US" sz="2000">
                <a:solidFill>
                  <a:schemeClr val="accent2"/>
                </a:solidFill>
                <a:latin typeface="Arial" charset="0"/>
              </a:rPr>
              <a:t>www.pwc.co.uk/eng/publications/</a:t>
            </a:r>
            <a:br>
              <a:rPr lang="en-US" sz="2000">
                <a:solidFill>
                  <a:schemeClr val="accent2"/>
                </a:solidFill>
                <a:latin typeface="Arial" charset="0"/>
              </a:rPr>
            </a:br>
            <a:r>
              <a:rPr lang="en-US" sz="2000">
                <a:solidFill>
                  <a:schemeClr val="accent2"/>
                </a:solidFill>
                <a:latin typeface="Arial" charset="0"/>
              </a:rPr>
              <a:t>100_percent_renewable_electricity.html </a:t>
            </a:r>
            <a:br>
              <a:rPr lang="en-US" sz="2000">
                <a:solidFill>
                  <a:schemeClr val="accent2"/>
                </a:solidFill>
                <a:latin typeface="Arial" charset="0"/>
              </a:rPr>
            </a:br>
            <a:r>
              <a:rPr lang="en-US" sz="2000">
                <a:solidFill>
                  <a:schemeClr val="accent2"/>
                </a:solidFill>
                <a:latin typeface="Arial" charset="0"/>
              </a:rPr>
              <a:t/>
            </a:r>
            <a:br>
              <a:rPr lang="en-US" sz="2000">
                <a:solidFill>
                  <a:schemeClr val="accent2"/>
                </a:solidFill>
                <a:latin typeface="Arial" charset="0"/>
              </a:rPr>
            </a:br>
            <a:r>
              <a:rPr lang="en-US" sz="2000">
                <a:solidFill>
                  <a:srgbClr val="FF2A45"/>
                </a:solidFill>
                <a:latin typeface="Arial" charset="0"/>
              </a:rPr>
              <a:t>Global:</a:t>
            </a:r>
            <a:r>
              <a:rPr lang="en-US" sz="2000">
                <a:latin typeface="Arial" charset="0"/>
              </a:rPr>
              <a:t> Stanford University- Prof. Mark Jacobson</a:t>
            </a:r>
            <a:br>
              <a:rPr lang="en-US" sz="2000">
                <a:latin typeface="Arial" charset="0"/>
              </a:rPr>
            </a:br>
            <a:r>
              <a:rPr lang="en-US" sz="2000">
                <a:solidFill>
                  <a:schemeClr val="accent2"/>
                </a:solidFill>
                <a:latin typeface="Arial" charset="0"/>
              </a:rPr>
              <a:t>www.stanford.edu/group/</a:t>
            </a:r>
            <a:br>
              <a:rPr lang="en-US" sz="2000">
                <a:solidFill>
                  <a:schemeClr val="accent2"/>
                </a:solidFill>
                <a:latin typeface="Arial" charset="0"/>
              </a:rPr>
            </a:br>
            <a:r>
              <a:rPr lang="en-US" sz="2000">
                <a:solidFill>
                  <a:schemeClr val="accent2"/>
                </a:solidFill>
                <a:latin typeface="Arial" charset="0"/>
              </a:rPr>
              <a:t>efmh/jacobson/sad1109Jaco5p.indd.pdf</a:t>
            </a:r>
            <a:br>
              <a:rPr lang="en-US" sz="2000">
                <a:solidFill>
                  <a:schemeClr val="accent2"/>
                </a:solidFill>
                <a:latin typeface="Arial" charset="0"/>
              </a:rPr>
            </a:br>
            <a:r>
              <a:rPr lang="en-US" sz="2000">
                <a:solidFill>
                  <a:schemeClr val="tx1"/>
                </a:solidFill>
                <a:latin typeface="Arial" charset="0"/>
              </a:rPr>
              <a:t>WWF</a:t>
            </a:r>
            <a:r>
              <a:rPr lang="en-US" sz="2000">
                <a:solidFill>
                  <a:schemeClr val="accent2"/>
                </a:solidFill>
                <a:latin typeface="Arial" charset="0"/>
              </a:rPr>
              <a:t>www.wwf.org.uk/research_centre/research_centre_results.cfm?uNewsID=4565</a:t>
            </a:r>
            <a:br>
              <a:rPr lang="en-US" sz="2000">
                <a:solidFill>
                  <a:schemeClr val="accent2"/>
                </a:solidFill>
                <a:latin typeface="Arial" charset="0"/>
              </a:rPr>
            </a:br>
            <a:r>
              <a:rPr lang="en-US" sz="2000">
                <a:solidFill>
                  <a:schemeClr val="accent2"/>
                </a:solidFill>
                <a:latin typeface="Arial" charset="0"/>
              </a:rPr>
              <a:t/>
            </a:r>
            <a:br>
              <a:rPr lang="en-US" sz="2000">
                <a:solidFill>
                  <a:schemeClr val="accent2"/>
                </a:solidFill>
                <a:latin typeface="Arial" charset="0"/>
              </a:rPr>
            </a:br>
            <a:endParaRPr lang="en-US">
              <a:solidFill>
                <a:srgbClr val="0000FF"/>
              </a:solidFill>
              <a:latin typeface="Times" pitchFamily="1" charset="0"/>
            </a:endParaRPr>
          </a:p>
        </p:txBody>
      </p:sp>
      <p:sp>
        <p:nvSpPr>
          <p:cNvPr id="348163" name="Text Box 3"/>
          <p:cNvSpPr txBox="1">
            <a:spLocks noChangeArrowheads="1"/>
          </p:cNvSpPr>
          <p:nvPr/>
        </p:nvSpPr>
        <p:spPr bwMode="auto">
          <a:xfrm>
            <a:off x="2362200" y="5257800"/>
            <a:ext cx="6019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1"/>
                </a:solidFill>
              </a:rPr>
              <a:t>Plus 60 more studies/papers: </a:t>
            </a:r>
            <a:r>
              <a:rPr lang="en-US">
                <a:solidFill>
                  <a:schemeClr val="accent2"/>
                </a:solidFill>
              </a:rPr>
              <a:t>www.mng.org.uk/gh/scenarios.htm</a:t>
            </a:r>
            <a:endParaRPr lang="en-US" sz="2400" b="0">
              <a:solidFill>
                <a:srgbClr val="000000"/>
              </a:solidFill>
            </a:endParaRPr>
          </a:p>
        </p:txBody>
      </p:sp>
      <p:sp>
        <p:nvSpPr>
          <p:cNvPr id="2" name="Slide Number Placeholder 1"/>
          <p:cNvSpPr>
            <a:spLocks noGrp="1"/>
          </p:cNvSpPr>
          <p:nvPr>
            <p:ph type="sldNum" sz="quarter" idx="12"/>
          </p:nvPr>
        </p:nvSpPr>
        <p:spPr/>
        <p:txBody>
          <a:bodyPr/>
          <a:lstStyle/>
          <a:p>
            <a:fld id="{DB8EE25D-A1B3-4977-ADA8-BD2763D2FB28}" type="slidenum">
              <a:rPr lang="en-GB" smtClean="0"/>
              <a:t>52</a:t>
            </a:fld>
            <a:endParaRPr lang="en-GB"/>
          </a:p>
        </p:txBody>
      </p:sp>
    </p:spTree>
    <p:extLst>
      <p:ext uri="{BB962C8B-B14F-4D97-AF65-F5344CB8AC3E}">
        <p14:creationId xmlns:p14="http://schemas.microsoft.com/office/powerpoint/2010/main" val="537108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7010400" y="62484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0" i="1">
                <a:solidFill>
                  <a:schemeClr val="tx1"/>
                </a:solidFill>
                <a:latin typeface="Times New Roman" pitchFamily="1" charset="0"/>
              </a:rPr>
              <a:t>Hydrogenics</a:t>
            </a:r>
            <a:endParaRPr lang="en-US" sz="1000">
              <a:solidFill>
                <a:schemeClr val="tx1"/>
              </a:solidFill>
              <a:latin typeface="Times New Roman" pitchFamily="1" charset="0"/>
            </a:endParaRPr>
          </a:p>
        </p:txBody>
      </p:sp>
      <p:pic>
        <p:nvPicPr>
          <p:cNvPr id="346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8280400" cy="542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B8EE25D-A1B3-4977-ADA8-BD2763D2FB28}" type="slidenum">
              <a:rPr lang="en-GB" smtClean="0"/>
              <a:t>53</a:t>
            </a:fld>
            <a:endParaRPr lang="en-GB"/>
          </a:p>
        </p:txBody>
      </p:sp>
    </p:spTree>
    <p:extLst>
      <p:ext uri="{BB962C8B-B14F-4D97-AF65-F5344CB8AC3E}">
        <p14:creationId xmlns:p14="http://schemas.microsoft.com/office/powerpoint/2010/main" val="1459683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6913563"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1" name="Text Box 3"/>
          <p:cNvSpPr txBox="1">
            <a:spLocks noChangeArrowheads="1"/>
          </p:cNvSpPr>
          <p:nvPr/>
        </p:nvSpPr>
        <p:spPr bwMode="auto">
          <a:xfrm>
            <a:off x="3200400" y="685800"/>
            <a:ext cx="4419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Community-scaled CHP/DH                    not domestic Heat Pumps </a:t>
            </a:r>
          </a:p>
        </p:txBody>
      </p:sp>
      <p:sp>
        <p:nvSpPr>
          <p:cNvPr id="329732" name="Text Box 4"/>
          <p:cNvSpPr txBox="1">
            <a:spLocks noChangeArrowheads="1"/>
          </p:cNvSpPr>
          <p:nvPr/>
        </p:nvSpPr>
        <p:spPr bwMode="auto">
          <a:xfrm>
            <a:off x="4495800" y="63246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chemeClr val="tx1"/>
                </a:solidFill>
              </a:rPr>
              <a:t>Large NG Boilers/ASHP data not included</a:t>
            </a:r>
            <a:endParaRPr lang="en-US"/>
          </a:p>
        </p:txBody>
      </p:sp>
      <p:sp>
        <p:nvSpPr>
          <p:cNvPr id="2" name="Slide Number Placeholder 1"/>
          <p:cNvSpPr>
            <a:spLocks noGrp="1"/>
          </p:cNvSpPr>
          <p:nvPr>
            <p:ph type="sldNum" sz="quarter" idx="12"/>
          </p:nvPr>
        </p:nvSpPr>
        <p:spPr/>
        <p:txBody>
          <a:bodyPr/>
          <a:lstStyle/>
          <a:p>
            <a:fld id="{DB8EE25D-A1B3-4977-ADA8-BD2763D2FB28}" type="slidenum">
              <a:rPr lang="en-GB" smtClean="0"/>
              <a:t>54</a:t>
            </a:fld>
            <a:endParaRPr lang="en-GB"/>
          </a:p>
        </p:txBody>
      </p:sp>
    </p:spTree>
    <p:extLst>
      <p:ext uri="{BB962C8B-B14F-4D97-AF65-F5344CB8AC3E}">
        <p14:creationId xmlns:p14="http://schemas.microsoft.com/office/powerpoint/2010/main" val="30056454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Intermediate Pathway</a:t>
            </a:r>
            <a:endParaRPr lang="en-GB" dirty="0"/>
          </a:p>
        </p:txBody>
      </p:sp>
      <p:sp>
        <p:nvSpPr>
          <p:cNvPr id="3" name="Content Placeholder 2"/>
          <p:cNvSpPr>
            <a:spLocks noGrp="1"/>
          </p:cNvSpPr>
          <p:nvPr>
            <p:ph idx="1"/>
          </p:nvPr>
        </p:nvSpPr>
        <p:spPr>
          <a:xfrm>
            <a:off x="395536" y="1340768"/>
            <a:ext cx="8435280" cy="4525963"/>
          </a:xfrm>
        </p:spPr>
        <p:txBody>
          <a:bodyPr>
            <a:normAutofit fontScale="85000" lnSpcReduction="10000"/>
          </a:bodyPr>
          <a:lstStyle/>
          <a:p>
            <a:r>
              <a:rPr lang="en-GB" dirty="0" smtClean="0"/>
              <a:t>80% reduction in GHG emissions on 1990 levels by: </a:t>
            </a:r>
          </a:p>
          <a:p>
            <a:pPr lvl="1"/>
            <a:r>
              <a:rPr lang="en-GB" dirty="0" smtClean="0"/>
              <a:t>Reduction in demand</a:t>
            </a:r>
          </a:p>
          <a:p>
            <a:pPr lvl="1"/>
            <a:r>
              <a:rPr lang="en-GB" dirty="0" smtClean="0"/>
              <a:t>Electrification of supply coupled with low carbon electricity generators </a:t>
            </a:r>
          </a:p>
          <a:p>
            <a:r>
              <a:rPr lang="en-GB" dirty="0" smtClean="0"/>
              <a:t>High level of achievability</a:t>
            </a:r>
          </a:p>
          <a:p>
            <a:r>
              <a:rPr lang="en-GB" dirty="0" smtClean="0"/>
              <a:t>Mixture of high output sources - general rejection of small output sources especially where they need a lot of development (PV, geothermal, small scale wind </a:t>
            </a:r>
            <a:r>
              <a:rPr lang="en-GB" dirty="0" err="1" smtClean="0"/>
              <a:t>etc</a:t>
            </a:r>
            <a:r>
              <a:rPr lang="en-GB" dirty="0" smtClean="0"/>
              <a:t>) </a:t>
            </a:r>
          </a:p>
          <a:p>
            <a:r>
              <a:rPr lang="en-GB" dirty="0" smtClean="0"/>
              <a:t>More ambition with respect to energy demand than supply</a:t>
            </a:r>
          </a:p>
          <a:p>
            <a:r>
              <a:rPr lang="en-GB" dirty="0"/>
              <a:t>S</a:t>
            </a:r>
            <a:r>
              <a:rPr lang="en-GB" dirty="0" smtClean="0"/>
              <a:t>tandby generation ≤10% of total capacity</a:t>
            </a:r>
            <a:endParaRPr lang="en-GB" dirty="0"/>
          </a:p>
        </p:txBody>
      </p:sp>
      <p:sp>
        <p:nvSpPr>
          <p:cNvPr id="4" name="Slide Number Placeholder 3"/>
          <p:cNvSpPr>
            <a:spLocks noGrp="1"/>
          </p:cNvSpPr>
          <p:nvPr>
            <p:ph type="sldNum" sz="quarter" idx="12"/>
          </p:nvPr>
        </p:nvSpPr>
        <p:spPr/>
        <p:txBody>
          <a:bodyPr/>
          <a:lstStyle/>
          <a:p>
            <a:fld id="{DB8EE25D-A1B3-4977-ADA8-BD2763D2FB28}" type="slidenum">
              <a:rPr lang="en-GB" smtClean="0"/>
              <a:t>55</a:t>
            </a:fld>
            <a:endParaRPr lang="en-GB"/>
          </a:p>
        </p:txBody>
      </p:sp>
    </p:spTree>
    <p:extLst>
      <p:ext uri="{BB962C8B-B14F-4D97-AF65-F5344CB8AC3E}">
        <p14:creationId xmlns:p14="http://schemas.microsoft.com/office/powerpoint/2010/main" val="4667459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47679"/>
            <a:ext cx="8352929" cy="596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35697" y="395691"/>
            <a:ext cx="6912768" cy="369332"/>
          </a:xfrm>
          <a:prstGeom prst="rect">
            <a:avLst/>
          </a:prstGeom>
          <a:noFill/>
        </p:spPr>
        <p:txBody>
          <a:bodyPr wrap="square" rtlCol="0">
            <a:spAutoFit/>
          </a:bodyPr>
          <a:lstStyle/>
          <a:p>
            <a:r>
              <a:rPr lang="en-GB" dirty="0" smtClean="0"/>
              <a:t>DEMAND					SUPPLY</a:t>
            </a:r>
            <a:endParaRPr lang="en-GB" dirty="0"/>
          </a:p>
        </p:txBody>
      </p:sp>
      <p:sp>
        <p:nvSpPr>
          <p:cNvPr id="2" name="Slide Number Placeholder 1"/>
          <p:cNvSpPr>
            <a:spLocks noGrp="1"/>
          </p:cNvSpPr>
          <p:nvPr>
            <p:ph type="sldNum" sz="quarter" idx="12"/>
          </p:nvPr>
        </p:nvSpPr>
        <p:spPr/>
        <p:txBody>
          <a:bodyPr/>
          <a:lstStyle/>
          <a:p>
            <a:fld id="{DB8EE25D-A1B3-4977-ADA8-BD2763D2FB28}" type="slidenum">
              <a:rPr lang="en-GB" smtClean="0"/>
              <a:t>56</a:t>
            </a:fld>
            <a:endParaRPr lang="en-GB"/>
          </a:p>
        </p:txBody>
      </p:sp>
    </p:spTree>
    <p:extLst>
      <p:ext uri="{BB962C8B-B14F-4D97-AF65-F5344CB8AC3E}">
        <p14:creationId xmlns:p14="http://schemas.microsoft.com/office/powerpoint/2010/main" val="25987571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Reduction in demand at 2050</a:t>
            </a:r>
            <a:endParaRPr lang="en-GB" dirty="0"/>
          </a:p>
        </p:txBody>
      </p:sp>
      <p:sp>
        <p:nvSpPr>
          <p:cNvPr id="6" name="Content Placeholder 5"/>
          <p:cNvSpPr>
            <a:spLocks noGrp="1"/>
          </p:cNvSpPr>
          <p:nvPr>
            <p:ph idx="1"/>
          </p:nvPr>
        </p:nvSpPr>
        <p:spPr>
          <a:xfrm>
            <a:off x="539552" y="1484785"/>
            <a:ext cx="8208912" cy="1008111"/>
          </a:xfrm>
        </p:spPr>
        <p:txBody>
          <a:bodyPr>
            <a:normAutofit/>
          </a:bodyPr>
          <a:lstStyle/>
          <a:p>
            <a:r>
              <a:rPr lang="en-GB" sz="2800" dirty="0" smtClean="0"/>
              <a:t>Demand at 2050 reduced by 21.5% on 2010 as a result of four “very ambitious” (i.e. Level 3) choices:</a:t>
            </a:r>
          </a:p>
          <a:p>
            <a:pPr lvl="1"/>
            <a:endParaRPr lang="en-GB" dirty="0" smtClean="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802416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txBox="1">
            <a:spLocks/>
          </p:cNvSpPr>
          <p:nvPr/>
        </p:nvSpPr>
        <p:spPr>
          <a:xfrm>
            <a:off x="589856" y="4565476"/>
            <a:ext cx="8208912"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a:t>Reduction in demand comes primarily from</a:t>
            </a:r>
          </a:p>
          <a:p>
            <a:pPr lvl="2"/>
            <a:r>
              <a:rPr lang="en-GB" dirty="0" smtClean="0"/>
              <a:t>Transport -31%</a:t>
            </a:r>
          </a:p>
          <a:p>
            <a:pPr lvl="2"/>
            <a:r>
              <a:rPr lang="en-GB" dirty="0" smtClean="0"/>
              <a:t>Industry  </a:t>
            </a:r>
            <a:r>
              <a:rPr lang="en-GB" dirty="0"/>
              <a:t>-33</a:t>
            </a:r>
            <a:r>
              <a:rPr lang="en-GB" dirty="0" smtClean="0"/>
              <a:t>%</a:t>
            </a:r>
            <a:endParaRPr lang="en-GB" dirty="0"/>
          </a:p>
        </p:txBody>
      </p:sp>
      <p:sp>
        <p:nvSpPr>
          <p:cNvPr id="9" name="Right Brace 8"/>
          <p:cNvSpPr/>
          <p:nvPr/>
        </p:nvSpPr>
        <p:spPr>
          <a:xfrm flipH="1">
            <a:off x="5889848" y="2492895"/>
            <a:ext cx="410344" cy="93687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r>
              <a:rPr lang="en-GB" dirty="0" smtClean="0"/>
              <a:t> </a:t>
            </a:r>
            <a:endParaRPr lang="en-GB" dirty="0"/>
          </a:p>
        </p:txBody>
      </p:sp>
      <p:cxnSp>
        <p:nvCxnSpPr>
          <p:cNvPr id="24" name="Elbow Connector 23"/>
          <p:cNvCxnSpPr/>
          <p:nvPr/>
        </p:nvCxnSpPr>
        <p:spPr>
          <a:xfrm rot="10800000" flipV="1">
            <a:off x="3635896" y="4187154"/>
            <a:ext cx="2654784" cy="1584177"/>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60" name="Elbow Connector 2059"/>
          <p:cNvCxnSpPr/>
          <p:nvPr/>
        </p:nvCxnSpPr>
        <p:spPr>
          <a:xfrm rot="10800000" flipV="1">
            <a:off x="3707905" y="2976595"/>
            <a:ext cx="2253957" cy="2252605"/>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B8EE25D-A1B3-4977-ADA8-BD2763D2FB28}" type="slidenum">
              <a:rPr lang="en-GB" smtClean="0"/>
              <a:t>57</a:t>
            </a:fld>
            <a:endParaRPr lang="en-GB"/>
          </a:p>
        </p:txBody>
      </p:sp>
    </p:spTree>
    <p:extLst>
      <p:ext uri="{BB962C8B-B14F-4D97-AF65-F5344CB8AC3E}">
        <p14:creationId xmlns:p14="http://schemas.microsoft.com/office/powerpoint/2010/main" val="3132538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Change in energy demand &amp; supply 2010 to 2050</a:t>
            </a:r>
            <a:endParaRPr lang="en-GB" dirty="0"/>
          </a:p>
        </p:txBody>
      </p:sp>
      <p:grpSp>
        <p:nvGrpSpPr>
          <p:cNvPr id="4" name="Group 3"/>
          <p:cNvGrpSpPr/>
          <p:nvPr/>
        </p:nvGrpSpPr>
        <p:grpSpPr>
          <a:xfrm>
            <a:off x="1358446" y="1461034"/>
            <a:ext cx="6413500" cy="4176712"/>
            <a:chOff x="1358446" y="1461034"/>
            <a:chExt cx="6413500" cy="4176712"/>
          </a:xfrm>
        </p:grpSpPr>
        <p:cxnSp>
          <p:nvCxnSpPr>
            <p:cNvPr id="8" name="Straight Connector 7"/>
            <p:cNvCxnSpPr/>
            <p:nvPr/>
          </p:nvCxnSpPr>
          <p:spPr>
            <a:xfrm flipH="1">
              <a:off x="1979712" y="4386370"/>
              <a:ext cx="56166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79712" y="1605050"/>
              <a:ext cx="0" cy="388843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446" y="1461034"/>
              <a:ext cx="64135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Slide Number Placeholder 2"/>
          <p:cNvSpPr>
            <a:spLocks noGrp="1"/>
          </p:cNvSpPr>
          <p:nvPr>
            <p:ph type="sldNum" sz="quarter" idx="12"/>
          </p:nvPr>
        </p:nvSpPr>
        <p:spPr/>
        <p:txBody>
          <a:bodyPr/>
          <a:lstStyle/>
          <a:p>
            <a:fld id="{DB8EE25D-A1B3-4977-ADA8-BD2763D2FB28}" type="slidenum">
              <a:rPr lang="en-GB" smtClean="0"/>
              <a:t>58</a:t>
            </a:fld>
            <a:endParaRPr lang="en-GB"/>
          </a:p>
        </p:txBody>
      </p:sp>
    </p:spTree>
    <p:extLst>
      <p:ext uri="{BB962C8B-B14F-4D97-AF65-F5344CB8AC3E}">
        <p14:creationId xmlns:p14="http://schemas.microsoft.com/office/powerpoint/2010/main" val="2472827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Balance of primary supply</a:t>
            </a:r>
            <a:endParaRPr lang="en-GB" dirty="0"/>
          </a:p>
        </p:txBody>
      </p:sp>
      <p:sp>
        <p:nvSpPr>
          <p:cNvPr id="6" name="TextBox 5"/>
          <p:cNvSpPr txBox="1"/>
          <p:nvPr/>
        </p:nvSpPr>
        <p:spPr>
          <a:xfrm>
            <a:off x="2195736" y="1484784"/>
            <a:ext cx="1584176" cy="523220"/>
          </a:xfrm>
          <a:prstGeom prst="rect">
            <a:avLst/>
          </a:prstGeom>
          <a:noFill/>
        </p:spPr>
        <p:txBody>
          <a:bodyPr wrap="square" rtlCol="0">
            <a:spAutoFit/>
          </a:bodyPr>
          <a:lstStyle/>
          <a:p>
            <a:r>
              <a:rPr lang="en-GB" sz="2800" dirty="0" smtClean="0"/>
              <a:t>2010</a:t>
            </a:r>
            <a:endParaRPr lang="en-GB" sz="2800" dirty="0"/>
          </a:p>
        </p:txBody>
      </p:sp>
      <p:sp>
        <p:nvSpPr>
          <p:cNvPr id="7" name="TextBox 6"/>
          <p:cNvSpPr txBox="1"/>
          <p:nvPr/>
        </p:nvSpPr>
        <p:spPr>
          <a:xfrm>
            <a:off x="5940152" y="1516452"/>
            <a:ext cx="1584176" cy="523220"/>
          </a:xfrm>
          <a:prstGeom prst="rect">
            <a:avLst/>
          </a:prstGeom>
          <a:noFill/>
        </p:spPr>
        <p:txBody>
          <a:bodyPr wrap="square" rtlCol="0">
            <a:spAutoFit/>
          </a:bodyPr>
          <a:lstStyle/>
          <a:p>
            <a:r>
              <a:rPr lang="en-GB" sz="2800" dirty="0" smtClean="0"/>
              <a:t>2050</a:t>
            </a:r>
            <a:endParaRPr lang="en-GB" sz="2800" dirty="0"/>
          </a:p>
        </p:txBody>
      </p:sp>
      <p:sp>
        <p:nvSpPr>
          <p:cNvPr id="8" name="TextBox 7"/>
          <p:cNvSpPr txBox="1"/>
          <p:nvPr/>
        </p:nvSpPr>
        <p:spPr>
          <a:xfrm>
            <a:off x="3203848" y="4869160"/>
            <a:ext cx="3456384" cy="1384995"/>
          </a:xfrm>
          <a:prstGeom prst="rect">
            <a:avLst/>
          </a:prstGeom>
          <a:noFill/>
        </p:spPr>
        <p:txBody>
          <a:bodyPr wrap="square" rtlCol="0">
            <a:spAutoFit/>
          </a:bodyPr>
          <a:lstStyle/>
          <a:p>
            <a:r>
              <a:rPr lang="en-GB" sz="2800" dirty="0" smtClean="0"/>
              <a:t>Blue – fossil fuels</a:t>
            </a:r>
          </a:p>
          <a:p>
            <a:r>
              <a:rPr lang="en-GB" sz="2800" dirty="0" smtClean="0"/>
              <a:t>Red – nuclear</a:t>
            </a:r>
          </a:p>
          <a:p>
            <a:r>
              <a:rPr lang="en-GB" sz="2800" dirty="0" smtClean="0"/>
              <a:t>Green - renewables</a:t>
            </a:r>
            <a:endParaRPr lang="en-GB"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2395538"/>
            <a:ext cx="6877050"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8EE25D-A1B3-4977-ADA8-BD2763D2FB28}" type="slidenum">
              <a:rPr lang="en-GB" smtClean="0"/>
              <a:t>59</a:t>
            </a:fld>
            <a:endParaRPr lang="en-GB"/>
          </a:p>
        </p:txBody>
      </p:sp>
    </p:spTree>
    <p:extLst>
      <p:ext uri="{BB962C8B-B14F-4D97-AF65-F5344CB8AC3E}">
        <p14:creationId xmlns:p14="http://schemas.microsoft.com/office/powerpoint/2010/main" val="166187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t>UK government energy </a:t>
            </a:r>
            <a:r>
              <a:rPr lang="en-GB" sz="3200" b="1" dirty="0"/>
              <a:t>planning </a:t>
            </a:r>
            <a:r>
              <a:rPr lang="en-GB" sz="3200" b="1" dirty="0" smtClean="0"/>
              <a:t>1998-2012</a:t>
            </a:r>
            <a:endParaRPr lang="en-GB" sz="3200" b="1" dirty="0"/>
          </a:p>
        </p:txBody>
      </p:sp>
      <p:sp>
        <p:nvSpPr>
          <p:cNvPr id="3" name="Content Placeholder 2"/>
          <p:cNvSpPr>
            <a:spLocks noGrp="1"/>
          </p:cNvSpPr>
          <p:nvPr>
            <p:ph idx="1"/>
          </p:nvPr>
        </p:nvSpPr>
        <p:spPr>
          <a:xfrm>
            <a:off x="251520" y="1196752"/>
            <a:ext cx="8640960" cy="5328592"/>
          </a:xfrm>
        </p:spPr>
        <p:txBody>
          <a:bodyPr>
            <a:normAutofit fontScale="92500" lnSpcReduction="20000"/>
          </a:bodyPr>
          <a:lstStyle/>
          <a:p>
            <a:pPr marL="0" indent="0">
              <a:buNone/>
            </a:pPr>
            <a:r>
              <a:rPr lang="en-GB" sz="2600" dirty="0" smtClean="0"/>
              <a:t>Our report gives a detailed account of the evolution of UK energy policy since 1998.</a:t>
            </a:r>
          </a:p>
          <a:p>
            <a:pPr marL="0" indent="0">
              <a:buNone/>
            </a:pPr>
            <a:r>
              <a:rPr lang="en-GB" sz="1800" b="1" dirty="0" smtClean="0"/>
              <a:t>In broad outline, there have been four phases:</a:t>
            </a:r>
          </a:p>
          <a:p>
            <a:r>
              <a:rPr lang="en-GB" sz="2500" b="1" dirty="0" smtClean="0"/>
              <a:t>1998-2006 </a:t>
            </a:r>
            <a:r>
              <a:rPr lang="en-GB" sz="2500" dirty="0" smtClean="0"/>
              <a:t>Tony Blair supports early moves towards creating a low-carbon economy, including an expanding renewables programme, and possibly some </a:t>
            </a:r>
            <a:r>
              <a:rPr lang="en-GB" sz="2500" dirty="0"/>
              <a:t>private sector nuclear </a:t>
            </a:r>
            <a:r>
              <a:rPr lang="en-GB" sz="2500" dirty="0" smtClean="0"/>
              <a:t>‘new build’. </a:t>
            </a:r>
          </a:p>
          <a:p>
            <a:r>
              <a:rPr lang="en-GB" sz="2500" b="1" dirty="0" smtClean="0"/>
              <a:t>2007-2008 </a:t>
            </a:r>
            <a:r>
              <a:rPr lang="en-GB" sz="2500" dirty="0" smtClean="0"/>
              <a:t>Gordon Brown  gives strong support to inclusion of a nuclear programme, notwithstanding  some public concerns.</a:t>
            </a:r>
          </a:p>
          <a:p>
            <a:r>
              <a:rPr lang="en-GB" sz="2500" b="1" dirty="0" smtClean="0"/>
              <a:t>2008-2009</a:t>
            </a:r>
            <a:r>
              <a:rPr lang="en-GB" sz="2500" dirty="0" smtClean="0"/>
              <a:t> The Climate Change Act commits the UK to a cut of at least 80% in GHG emissions by 2050.</a:t>
            </a:r>
          </a:p>
          <a:p>
            <a:r>
              <a:rPr lang="en-GB" sz="2500" b="1" dirty="0" smtClean="0"/>
              <a:t>2009-2012</a:t>
            </a:r>
            <a:r>
              <a:rPr lang="en-GB" sz="2500" dirty="0" smtClean="0"/>
              <a:t>.</a:t>
            </a:r>
            <a:r>
              <a:rPr lang="en-GB" sz="2500" b="1" dirty="0" smtClean="0"/>
              <a:t> </a:t>
            </a:r>
            <a:r>
              <a:rPr lang="en-GB" sz="2500" dirty="0" smtClean="0"/>
              <a:t>The government announces a go ahead for 16 </a:t>
            </a:r>
            <a:r>
              <a:rPr lang="en-GB" sz="2500" dirty="0" err="1" smtClean="0"/>
              <a:t>GWe</a:t>
            </a:r>
            <a:r>
              <a:rPr lang="en-GB" sz="2500" dirty="0" smtClean="0"/>
              <a:t> of ‘new build’ nuclear power stations, and supports CCS development. DECC published its ‘Pathways to 2050 Calculator’ (of which more later), and a ‘Low Carbon Transition Plan’ (not really a plan)</a:t>
            </a:r>
          </a:p>
          <a:p>
            <a:pPr lvl="1"/>
            <a:r>
              <a:rPr lang="en-GB" sz="2100" b="1" dirty="0" smtClean="0">
                <a:latin typeface="+mj-lt"/>
                <a:cs typeface="Times New Roman" pitchFamily="18" charset="0"/>
              </a:rPr>
              <a:t>November 2012 </a:t>
            </a:r>
            <a:r>
              <a:rPr lang="en-GB" sz="2100" dirty="0" smtClean="0">
                <a:latin typeface="+mj-lt"/>
                <a:cs typeface="Times New Roman" pitchFamily="18" charset="0"/>
              </a:rPr>
              <a:t>Edward Davey publishes the </a:t>
            </a:r>
            <a:r>
              <a:rPr lang="en-GB" sz="2100" dirty="0">
                <a:latin typeface="+mj-lt"/>
                <a:cs typeface="Times New Roman" pitchFamily="18" charset="0"/>
              </a:rPr>
              <a:t>2012 Energy Bill, </a:t>
            </a:r>
            <a:r>
              <a:rPr lang="en-GB" sz="2100" dirty="0" smtClean="0">
                <a:latin typeface="+mj-lt"/>
                <a:cs typeface="Times New Roman" pitchFamily="18" charset="0"/>
              </a:rPr>
              <a:t>designed </a:t>
            </a:r>
            <a:r>
              <a:rPr lang="en-GB" sz="2100" dirty="0">
                <a:latin typeface="+mj-lt"/>
                <a:cs typeface="Times New Roman" pitchFamily="18" charset="0"/>
              </a:rPr>
              <a:t>to create an ‘Electricity Market</a:t>
            </a:r>
            <a:r>
              <a:rPr lang="en-GB" sz="2100" dirty="0" smtClean="0">
                <a:latin typeface="+mj-lt"/>
                <a:cs typeface="Times New Roman" pitchFamily="18" charset="0"/>
              </a:rPr>
              <a:t>’, to help promote  private sector take investment.</a:t>
            </a:r>
            <a:endParaRPr lang="en-GB" sz="2500" dirty="0" smtClean="0"/>
          </a:p>
          <a:p>
            <a:endParaRPr lang="en-GB" sz="1600" dirty="0" smtClean="0"/>
          </a:p>
          <a:p>
            <a:endParaRPr lang="en-GB" sz="1200" dirty="0"/>
          </a:p>
          <a:p>
            <a:endParaRPr lang="en-GB" sz="1200" dirty="0" smtClean="0"/>
          </a:p>
          <a:p>
            <a:endParaRPr lang="en-GB" sz="1200" dirty="0" smtClean="0"/>
          </a:p>
          <a:p>
            <a:pPr marL="0" indent="0">
              <a:buNone/>
            </a:pPr>
            <a:endParaRPr lang="en-GB" sz="1200" dirty="0" smtClean="0"/>
          </a:p>
          <a:p>
            <a:pPr marL="0" indent="0">
              <a:buNone/>
            </a:pPr>
            <a:endParaRPr lang="en-GB" sz="1200" dirty="0" smtClean="0"/>
          </a:p>
          <a:p>
            <a:endParaRPr lang="en-GB" sz="1200" dirty="0" smtClean="0"/>
          </a:p>
          <a:p>
            <a:endParaRPr lang="en-GB" sz="1200" dirty="0"/>
          </a:p>
        </p:txBody>
      </p:sp>
      <p:sp>
        <p:nvSpPr>
          <p:cNvPr id="4" name="Slide Number Placeholder 3"/>
          <p:cNvSpPr>
            <a:spLocks noGrp="1"/>
          </p:cNvSpPr>
          <p:nvPr>
            <p:ph type="sldNum" sz="quarter" idx="12"/>
          </p:nvPr>
        </p:nvSpPr>
        <p:spPr/>
        <p:txBody>
          <a:bodyPr/>
          <a:lstStyle/>
          <a:p>
            <a:fld id="{DB8EE25D-A1B3-4977-ADA8-BD2763D2FB28}" type="slidenum">
              <a:rPr lang="en-GB" smtClean="0"/>
              <a:t>6</a:t>
            </a:fld>
            <a:endParaRPr lang="en-GB"/>
          </a:p>
        </p:txBody>
      </p:sp>
    </p:spTree>
    <p:extLst>
      <p:ext uri="{BB962C8B-B14F-4D97-AF65-F5344CB8AC3E}">
        <p14:creationId xmlns:p14="http://schemas.microsoft.com/office/powerpoint/2010/main" val="28779297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Composition of renewables</a:t>
            </a:r>
            <a:endParaRPr lang="en-GB" dirty="0"/>
          </a:p>
        </p:txBody>
      </p:sp>
      <p:sp>
        <p:nvSpPr>
          <p:cNvPr id="5" name="TextBox 4"/>
          <p:cNvSpPr txBox="1"/>
          <p:nvPr/>
        </p:nvSpPr>
        <p:spPr>
          <a:xfrm>
            <a:off x="7020272" y="5661248"/>
            <a:ext cx="1152128" cy="400110"/>
          </a:xfrm>
          <a:prstGeom prst="rect">
            <a:avLst/>
          </a:prstGeom>
          <a:noFill/>
        </p:spPr>
        <p:txBody>
          <a:bodyPr wrap="square" rtlCol="0">
            <a:spAutoFit/>
          </a:bodyPr>
          <a:lstStyle/>
          <a:p>
            <a:r>
              <a:rPr lang="en-GB" sz="2000" dirty="0" smtClean="0"/>
              <a:t>GWav</a:t>
            </a:r>
            <a:endParaRPr lang="en-GB"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727200"/>
            <a:ext cx="684053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8EE25D-A1B3-4977-ADA8-BD2763D2FB28}" type="slidenum">
              <a:rPr lang="en-GB" smtClean="0"/>
              <a:t>60</a:t>
            </a:fld>
            <a:endParaRPr lang="en-GB"/>
          </a:p>
        </p:txBody>
      </p:sp>
    </p:spTree>
    <p:extLst>
      <p:ext uri="{BB962C8B-B14F-4D97-AF65-F5344CB8AC3E}">
        <p14:creationId xmlns:p14="http://schemas.microsoft.com/office/powerpoint/2010/main" val="2789111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Electricity production 2010 &amp; 2050</a:t>
            </a:r>
            <a:endParaRPr lang="en-GB" dirty="0"/>
          </a:p>
        </p:txBody>
      </p:sp>
      <p:sp>
        <p:nvSpPr>
          <p:cNvPr id="8" name="TextBox 7"/>
          <p:cNvSpPr txBox="1"/>
          <p:nvPr/>
        </p:nvSpPr>
        <p:spPr>
          <a:xfrm>
            <a:off x="6588224" y="5373255"/>
            <a:ext cx="1080120" cy="400110"/>
          </a:xfrm>
          <a:prstGeom prst="rect">
            <a:avLst/>
          </a:prstGeom>
          <a:noFill/>
        </p:spPr>
        <p:txBody>
          <a:bodyPr wrap="square" rtlCol="0">
            <a:spAutoFit/>
          </a:bodyPr>
          <a:lstStyle/>
          <a:p>
            <a:r>
              <a:rPr lang="en-GB" sz="2000" dirty="0" smtClean="0"/>
              <a:t>GWav</a:t>
            </a:r>
            <a:endParaRPr lang="en-GB"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909763"/>
            <a:ext cx="6121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8EE25D-A1B3-4977-ADA8-BD2763D2FB28}" type="slidenum">
              <a:rPr lang="en-GB" smtClean="0"/>
              <a:t>61</a:t>
            </a:fld>
            <a:endParaRPr lang="en-GB"/>
          </a:p>
        </p:txBody>
      </p:sp>
    </p:spTree>
    <p:extLst>
      <p:ext uri="{BB962C8B-B14F-4D97-AF65-F5344CB8AC3E}">
        <p14:creationId xmlns:p14="http://schemas.microsoft.com/office/powerpoint/2010/main" val="37643020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Intermediate pathway</a:t>
            </a:r>
            <a:br>
              <a:rPr lang="en-GB" dirty="0" smtClean="0"/>
            </a:br>
            <a:r>
              <a:rPr lang="en-GB" dirty="0" smtClean="0"/>
              <a:t>Conclusions</a:t>
            </a:r>
            <a:endParaRPr lang="en-GB" dirty="0"/>
          </a:p>
        </p:txBody>
      </p:sp>
      <p:sp>
        <p:nvSpPr>
          <p:cNvPr id="3" name="Content Placeholder 2"/>
          <p:cNvSpPr>
            <a:spLocks noGrp="1"/>
          </p:cNvSpPr>
          <p:nvPr>
            <p:ph idx="1"/>
          </p:nvPr>
        </p:nvSpPr>
        <p:spPr/>
        <p:txBody>
          <a:bodyPr>
            <a:normAutofit fontScale="92500"/>
          </a:bodyPr>
          <a:lstStyle/>
          <a:p>
            <a:r>
              <a:rPr lang="en-GB" dirty="0" smtClean="0"/>
              <a:t>A roughly equal combination of CCS, nuclear and renewables enables the 80% reduction in GHG emissions to be met. Pathway is broadly similar to NGC, </a:t>
            </a:r>
            <a:r>
              <a:rPr lang="en-GB" dirty="0" err="1" smtClean="0"/>
              <a:t>Markal</a:t>
            </a:r>
            <a:endParaRPr lang="en-GB" dirty="0" smtClean="0"/>
          </a:p>
          <a:p>
            <a:r>
              <a:rPr lang="en-GB" dirty="0" smtClean="0"/>
              <a:t>Some “very ambitious” targets for energy savings but no heroic assumptions</a:t>
            </a:r>
          </a:p>
          <a:p>
            <a:r>
              <a:rPr lang="en-GB" dirty="0" smtClean="0"/>
              <a:t>An essential element is the use of biofuels with CCS to produce “negative” emissions. </a:t>
            </a:r>
            <a:r>
              <a:rPr lang="en-GB" smtClean="0"/>
              <a:t>Without this, </a:t>
            </a:r>
            <a:r>
              <a:rPr lang="en-GB" dirty="0" smtClean="0"/>
              <a:t>the 80% reduction cannot be met</a:t>
            </a:r>
          </a:p>
        </p:txBody>
      </p:sp>
      <p:sp>
        <p:nvSpPr>
          <p:cNvPr id="4" name="Slide Number Placeholder 3"/>
          <p:cNvSpPr>
            <a:spLocks noGrp="1"/>
          </p:cNvSpPr>
          <p:nvPr>
            <p:ph type="sldNum" sz="quarter" idx="12"/>
          </p:nvPr>
        </p:nvSpPr>
        <p:spPr/>
        <p:txBody>
          <a:bodyPr/>
          <a:lstStyle/>
          <a:p>
            <a:fld id="{DB8EE25D-A1B3-4977-ADA8-BD2763D2FB28}" type="slidenum">
              <a:rPr lang="en-GB" smtClean="0"/>
              <a:t>62</a:t>
            </a:fld>
            <a:endParaRPr lang="en-GB"/>
          </a:p>
        </p:txBody>
      </p:sp>
    </p:spTree>
    <p:extLst>
      <p:ext uri="{BB962C8B-B14F-4D97-AF65-F5344CB8AC3E}">
        <p14:creationId xmlns:p14="http://schemas.microsoft.com/office/powerpoint/2010/main" val="1884055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
            </a:r>
            <a:br>
              <a:rPr lang="en-GB" dirty="0" smtClean="0"/>
            </a:br>
            <a:r>
              <a:rPr lang="en-GB" b="1" dirty="0" smtClean="0"/>
              <a:t>The </a:t>
            </a:r>
            <a:r>
              <a:rPr lang="en-GB" b="1" dirty="0"/>
              <a:t>current UK energy supply system</a:t>
            </a:r>
            <a:r>
              <a:rPr lang="en-GB" dirty="0"/>
              <a:t/>
            </a:r>
            <a:br>
              <a:rPr lang="en-GB" dirty="0"/>
            </a:br>
            <a:endParaRPr lang="en-GB" dirty="0"/>
          </a:p>
        </p:txBody>
      </p:sp>
      <p:sp>
        <p:nvSpPr>
          <p:cNvPr id="3" name="Content Placeholder 2"/>
          <p:cNvSpPr>
            <a:spLocks noGrp="1"/>
          </p:cNvSpPr>
          <p:nvPr>
            <p:ph idx="1"/>
          </p:nvPr>
        </p:nvSpPr>
        <p:spPr>
          <a:xfrm>
            <a:off x="107504" y="1052736"/>
            <a:ext cx="8928992" cy="5616624"/>
          </a:xfrm>
        </p:spPr>
        <p:txBody>
          <a:bodyPr>
            <a:normAutofit/>
          </a:bodyPr>
          <a:lstStyle/>
          <a:p>
            <a:r>
              <a:rPr lang="en-GB" sz="2000" b="1" dirty="0" smtClean="0">
                <a:latin typeface="+mj-lt"/>
                <a:cs typeface="Times New Roman" pitchFamily="18" charset="0"/>
              </a:rPr>
              <a:t>The current UK energy system produces some 300 GW of ‘primary’ energy. </a:t>
            </a:r>
          </a:p>
          <a:p>
            <a:pPr lvl="1"/>
            <a:r>
              <a:rPr lang="en-GB" sz="1600" dirty="0" smtClean="0"/>
              <a:t>105 GW is used to generate ~37 GW of electricity supplied to end users,</a:t>
            </a:r>
          </a:p>
          <a:p>
            <a:pPr lvl="1"/>
            <a:r>
              <a:rPr lang="en-GB" sz="1600" dirty="0" smtClean="0"/>
              <a:t>175 GW of non-electric end use for heating (~53 GW), transport (~78 GW) &amp; industrial processes (~44 GW) </a:t>
            </a:r>
          </a:p>
          <a:p>
            <a:pPr lvl="1"/>
            <a:r>
              <a:rPr lang="en-GB" sz="1600" dirty="0"/>
              <a:t>some 90 GW </a:t>
            </a:r>
            <a:r>
              <a:rPr lang="en-GB" sz="1600" dirty="0" smtClean="0"/>
              <a:t>of primary energy is </a:t>
            </a:r>
            <a:r>
              <a:rPr lang="en-GB" sz="1600" dirty="0"/>
              <a:t>lost in the process of converting it into usable </a:t>
            </a:r>
            <a:r>
              <a:rPr lang="en-GB" sz="1600" dirty="0" smtClean="0"/>
              <a:t>form. </a:t>
            </a:r>
          </a:p>
          <a:p>
            <a:r>
              <a:rPr lang="en-GB" sz="2000" b="1" dirty="0" smtClean="0">
                <a:latin typeface="+mj-lt"/>
              </a:rPr>
              <a:t>The primary energy used to generate electricity comes predominantly from:  </a:t>
            </a:r>
          </a:p>
          <a:p>
            <a:pPr lvl="1"/>
            <a:r>
              <a:rPr lang="en-GB" sz="1600" dirty="0" smtClean="0"/>
              <a:t>gas 46%, coal 29%, and nuclear 16%, </a:t>
            </a:r>
          </a:p>
          <a:p>
            <a:pPr lvl="1"/>
            <a:r>
              <a:rPr lang="en-GB" sz="1600" dirty="0" smtClean="0"/>
              <a:t>all </a:t>
            </a:r>
            <a:r>
              <a:rPr lang="en-GB" sz="1600" dirty="0"/>
              <a:t>other sources together </a:t>
            </a:r>
            <a:r>
              <a:rPr lang="en-GB" sz="1600" dirty="0" smtClean="0"/>
              <a:t>contribute about </a:t>
            </a:r>
            <a:r>
              <a:rPr lang="en-GB" sz="1600" dirty="0"/>
              <a:t>10</a:t>
            </a:r>
            <a:r>
              <a:rPr lang="en-GB" sz="1600" dirty="0" smtClean="0"/>
              <a:t>%.</a:t>
            </a:r>
          </a:p>
          <a:p>
            <a:r>
              <a:rPr lang="en-GB" sz="2100" b="1" dirty="0" smtClean="0">
                <a:latin typeface="Calibri" pitchFamily="34" charset="0"/>
              </a:rPr>
              <a:t> </a:t>
            </a:r>
            <a:r>
              <a:rPr lang="en-GB" sz="2100" b="1" dirty="0">
                <a:latin typeface="Calibri" pitchFamily="34" charset="0"/>
              </a:rPr>
              <a:t>The end use of electricity </a:t>
            </a:r>
            <a:r>
              <a:rPr lang="en-GB" sz="2100" b="1" dirty="0" smtClean="0">
                <a:latin typeface="Calibri" pitchFamily="34" charset="0"/>
              </a:rPr>
              <a:t>is divided between: </a:t>
            </a:r>
          </a:p>
          <a:p>
            <a:pPr lvl="1"/>
            <a:r>
              <a:rPr lang="en-GB" sz="1600" dirty="0" smtClean="0"/>
              <a:t>12 GW of domestic consumption (heating, cooling, lighting &amp; appliances), </a:t>
            </a:r>
          </a:p>
          <a:p>
            <a:pPr lvl="1"/>
            <a:r>
              <a:rPr lang="en-GB" sz="1600" dirty="0" smtClean="0"/>
              <a:t>12 GW of industrial use  (predominantly metallurgical &amp; heavy engineering), </a:t>
            </a:r>
          </a:p>
          <a:p>
            <a:pPr lvl="1"/>
            <a:r>
              <a:rPr lang="en-GB" sz="1600" dirty="0" smtClean="0"/>
              <a:t>12 GW of public and commercial consumption</a:t>
            </a:r>
          </a:p>
          <a:p>
            <a:r>
              <a:rPr lang="en-GB" sz="2000" b="1" dirty="0" smtClean="0">
                <a:latin typeface="+mj-lt"/>
              </a:rPr>
              <a:t>Demand</a:t>
            </a:r>
            <a:r>
              <a:rPr lang="en-GB" sz="1600" dirty="0" smtClean="0"/>
              <a:t> for electrical energy is subject to strong seasonal and diurnal variations – from 20 GW in a hot summer to 60 GW in a cold winter, and by a  factor of 60-70% during the course of a typical day. </a:t>
            </a:r>
          </a:p>
          <a:p>
            <a:r>
              <a:rPr lang="en-GB" sz="2000" b="1" dirty="0" smtClean="0">
                <a:latin typeface="+mj-lt"/>
              </a:rPr>
              <a:t>Balancing supply with demand </a:t>
            </a:r>
            <a:r>
              <a:rPr lang="en-GB" sz="1600" dirty="0" smtClean="0"/>
              <a:t>for both electricity and gas is the responsibility of the  National Grid Company, and is managed by special supply contracts and by drawing on energy storage (</a:t>
            </a:r>
            <a:r>
              <a:rPr lang="en-GB" sz="1600" dirty="0" err="1" smtClean="0"/>
              <a:t>eg</a:t>
            </a:r>
            <a:r>
              <a:rPr lang="en-GB" sz="1600" dirty="0" smtClean="0"/>
              <a:t> at </a:t>
            </a:r>
            <a:r>
              <a:rPr lang="en-GB" sz="1600" dirty="0" err="1" smtClean="0"/>
              <a:t>Dinorwig</a:t>
            </a:r>
            <a:r>
              <a:rPr lang="en-GB" sz="1600" dirty="0" smtClean="0"/>
              <a:t>) and interconnects.</a:t>
            </a:r>
          </a:p>
          <a:p>
            <a:endParaRPr lang="en-GB" sz="2000" dirty="0"/>
          </a:p>
        </p:txBody>
      </p:sp>
      <p:sp>
        <p:nvSpPr>
          <p:cNvPr id="4" name="Slide Number Placeholder 3"/>
          <p:cNvSpPr>
            <a:spLocks noGrp="1"/>
          </p:cNvSpPr>
          <p:nvPr>
            <p:ph type="sldNum" sz="quarter" idx="12"/>
          </p:nvPr>
        </p:nvSpPr>
        <p:spPr/>
        <p:txBody>
          <a:bodyPr/>
          <a:lstStyle/>
          <a:p>
            <a:fld id="{DB8EE25D-A1B3-4977-ADA8-BD2763D2FB28}" type="slidenum">
              <a:rPr lang="en-GB" smtClean="0"/>
              <a:t>7</a:t>
            </a:fld>
            <a:endParaRPr lang="en-GB"/>
          </a:p>
        </p:txBody>
      </p:sp>
    </p:spTree>
    <p:extLst>
      <p:ext uri="{BB962C8B-B14F-4D97-AF65-F5344CB8AC3E}">
        <p14:creationId xmlns:p14="http://schemas.microsoft.com/office/powerpoint/2010/main" val="3481728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2800" b="1" dirty="0" smtClean="0"/>
              <a:t>Why does the UK energy system need to change?</a:t>
            </a:r>
            <a:endParaRPr lang="en-GB" sz="2800" b="1" dirty="0"/>
          </a:p>
        </p:txBody>
      </p:sp>
      <p:sp>
        <p:nvSpPr>
          <p:cNvPr id="3" name="Content Placeholder 2"/>
          <p:cNvSpPr>
            <a:spLocks noGrp="1"/>
          </p:cNvSpPr>
          <p:nvPr>
            <p:ph idx="1"/>
          </p:nvPr>
        </p:nvSpPr>
        <p:spPr>
          <a:xfrm>
            <a:off x="395536" y="1124744"/>
            <a:ext cx="8424936" cy="5001419"/>
          </a:xfrm>
        </p:spPr>
        <p:txBody>
          <a:bodyPr>
            <a:normAutofit fontScale="92500" lnSpcReduction="10000"/>
          </a:bodyPr>
          <a:lstStyle/>
          <a:p>
            <a:r>
              <a:rPr lang="en-GB" sz="2200" dirty="0" smtClean="0"/>
              <a:t>Its </a:t>
            </a:r>
            <a:r>
              <a:rPr lang="en-GB" sz="2200" b="1" dirty="0" smtClean="0"/>
              <a:t>fossil fuel </a:t>
            </a:r>
            <a:r>
              <a:rPr lang="en-GB" sz="2200" dirty="0" smtClean="0"/>
              <a:t>component generates an unacceptable amount of CO</a:t>
            </a:r>
            <a:r>
              <a:rPr lang="en-GB" sz="2200" baseline="-25000" dirty="0" smtClean="0"/>
              <a:t>2</a:t>
            </a:r>
            <a:r>
              <a:rPr lang="en-GB" sz="2200" dirty="0" smtClean="0"/>
              <a:t>.  CCS is a possible, but risky, solution to this problem, since </a:t>
            </a:r>
            <a:r>
              <a:rPr lang="en-GB" sz="2200" dirty="0"/>
              <a:t>this </a:t>
            </a:r>
            <a:r>
              <a:rPr lang="en-GB" sz="2200" dirty="0" smtClean="0"/>
              <a:t>technology has still to be proven commercially at full scale</a:t>
            </a:r>
          </a:p>
          <a:p>
            <a:r>
              <a:rPr lang="en-GB" sz="2200" dirty="0" smtClean="0"/>
              <a:t> Our </a:t>
            </a:r>
            <a:r>
              <a:rPr lang="en-GB" sz="2200" b="1" dirty="0" smtClean="0"/>
              <a:t>nuclear reactor fleet</a:t>
            </a:r>
            <a:r>
              <a:rPr lang="en-GB" sz="2200" dirty="0" smtClean="0"/>
              <a:t>, which now generates 70% of our low-carbon electricity, is obsolescent. 14 reactors have already been shut down: all but three of the remaining 16 are due to close by 2025.</a:t>
            </a:r>
          </a:p>
          <a:p>
            <a:r>
              <a:rPr lang="en-GB" sz="2200" dirty="0" smtClean="0"/>
              <a:t>Our </a:t>
            </a:r>
            <a:r>
              <a:rPr lang="en-GB" sz="2200" b="1" dirty="0" smtClean="0"/>
              <a:t>indigenous oil &amp; gas reserves </a:t>
            </a:r>
            <a:r>
              <a:rPr lang="en-GB" sz="2200" dirty="0" smtClean="0"/>
              <a:t>are declining: we already import ~40% of our gas and by 2025 (</a:t>
            </a:r>
            <a:r>
              <a:rPr lang="en-GB" sz="2200" dirty="0" err="1" smtClean="0"/>
              <a:t>fracking</a:t>
            </a:r>
            <a:r>
              <a:rPr lang="en-GB" sz="2200" dirty="0" smtClean="0"/>
              <a:t> apart) 70% of our oil and gas could be imported. This would make us uncomfortably dependent on potentially unstable oil &amp; gas exporting countries.</a:t>
            </a:r>
          </a:p>
          <a:p>
            <a:r>
              <a:rPr lang="en-GB" sz="2200" dirty="0" smtClean="0"/>
              <a:t>The UK is currently lagging behind several advanced economies in exploiting its </a:t>
            </a:r>
            <a:r>
              <a:rPr lang="en-GB" sz="2200" b="1" dirty="0" smtClean="0"/>
              <a:t>potentially rich renewable energy resources</a:t>
            </a:r>
          </a:p>
          <a:p>
            <a:pPr marL="0" indent="0">
              <a:buNone/>
            </a:pPr>
            <a:r>
              <a:rPr lang="en-GB" sz="2400" b="1" dirty="0" smtClean="0"/>
              <a:t>Conclusion: </a:t>
            </a:r>
            <a:r>
              <a:rPr lang="en-GB" sz="2400" dirty="0" smtClean="0"/>
              <a:t>We anticipate that </a:t>
            </a:r>
            <a:r>
              <a:rPr lang="en-GB" sz="2400" dirty="0"/>
              <a:t>the UK will have to re-build its energy supply infrastructure almost completely during the next 40 years, at a cost of about £3 </a:t>
            </a:r>
            <a:r>
              <a:rPr lang="en-GB" sz="2400" dirty="0" smtClean="0"/>
              <a:t>trillion. This is a heroic, but not utterly unrealistic task.</a:t>
            </a:r>
            <a:endParaRPr lang="en-GB" sz="2400" dirty="0"/>
          </a:p>
        </p:txBody>
      </p:sp>
      <p:sp>
        <p:nvSpPr>
          <p:cNvPr id="4" name="Slide Number Placeholder 3"/>
          <p:cNvSpPr>
            <a:spLocks noGrp="1"/>
          </p:cNvSpPr>
          <p:nvPr>
            <p:ph type="sldNum" sz="quarter" idx="12"/>
          </p:nvPr>
        </p:nvSpPr>
        <p:spPr/>
        <p:txBody>
          <a:bodyPr/>
          <a:lstStyle/>
          <a:p>
            <a:fld id="{DB8EE25D-A1B3-4977-ADA8-BD2763D2FB28}" type="slidenum">
              <a:rPr lang="en-GB" smtClean="0"/>
              <a:t>8</a:t>
            </a:fld>
            <a:endParaRPr lang="en-GB"/>
          </a:p>
        </p:txBody>
      </p:sp>
    </p:spTree>
    <p:extLst>
      <p:ext uri="{BB962C8B-B14F-4D97-AF65-F5344CB8AC3E}">
        <p14:creationId xmlns:p14="http://schemas.microsoft.com/office/powerpoint/2010/main" val="1750319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900" dirty="0" smtClean="0"/>
              <a:t/>
            </a:r>
            <a:br>
              <a:rPr lang="en-GB" sz="2900" dirty="0" smtClean="0"/>
            </a:br>
            <a:r>
              <a:rPr lang="en-GB" sz="2900" b="1" dirty="0" smtClean="0"/>
              <a:t>Technologies to be considered </a:t>
            </a:r>
            <a:r>
              <a:rPr lang="en-GB" sz="2900" b="1" dirty="0"/>
              <a:t>for </a:t>
            </a:r>
            <a:r>
              <a:rPr lang="en-GB" sz="2900" b="1" dirty="0" smtClean="0"/>
              <a:t>Pathways to 2050</a:t>
            </a:r>
            <a:r>
              <a:rPr lang="en-GB" dirty="0"/>
              <a:t/>
            </a:r>
            <a:br>
              <a:rPr lang="en-GB" dirty="0"/>
            </a:br>
            <a:endParaRPr lang="en-GB" dirty="0"/>
          </a:p>
        </p:txBody>
      </p:sp>
      <p:sp>
        <p:nvSpPr>
          <p:cNvPr id="3" name="Content Placeholder 2"/>
          <p:cNvSpPr>
            <a:spLocks noGrp="1"/>
          </p:cNvSpPr>
          <p:nvPr>
            <p:ph idx="1"/>
          </p:nvPr>
        </p:nvSpPr>
        <p:spPr>
          <a:xfrm>
            <a:off x="323528" y="1052736"/>
            <a:ext cx="8568952" cy="5001419"/>
          </a:xfrm>
        </p:spPr>
        <p:txBody>
          <a:bodyPr>
            <a:normAutofit/>
          </a:bodyPr>
          <a:lstStyle/>
          <a:p>
            <a:r>
              <a:rPr lang="en-GB" sz="2400" b="1" dirty="0" smtClean="0"/>
              <a:t>Improved energy efficiency </a:t>
            </a:r>
            <a:r>
              <a:rPr lang="en-GB" sz="2400" dirty="0" smtClean="0"/>
              <a:t>in the home, industry &amp; commerce</a:t>
            </a:r>
          </a:p>
          <a:p>
            <a:r>
              <a:rPr lang="en-GB" sz="2400" b="1" dirty="0" smtClean="0"/>
              <a:t>3</a:t>
            </a:r>
            <a:r>
              <a:rPr lang="en-GB" sz="2400" b="1" baseline="30000" dirty="0" smtClean="0"/>
              <a:t>rd</a:t>
            </a:r>
            <a:r>
              <a:rPr lang="en-GB" sz="2400" b="1" dirty="0" smtClean="0"/>
              <a:t> Generation Nuclear </a:t>
            </a:r>
            <a:r>
              <a:rPr lang="en-GB" sz="2400" dirty="0" smtClean="0"/>
              <a:t>Technology - possible candidates are:</a:t>
            </a:r>
          </a:p>
          <a:p>
            <a:pPr lvl="1"/>
            <a:r>
              <a:rPr lang="en-GB" sz="2000" dirty="0"/>
              <a:t>EPR (the European PWR developed by </a:t>
            </a:r>
            <a:r>
              <a:rPr lang="en-GB" sz="2000" dirty="0" err="1" smtClean="0"/>
              <a:t>Areva</a:t>
            </a:r>
            <a:r>
              <a:rPr lang="en-GB" sz="2000" dirty="0" smtClean="0"/>
              <a:t>, being built in Finland </a:t>
            </a:r>
            <a:r>
              <a:rPr lang="en-GB" sz="2000" dirty="0" err="1" smtClean="0"/>
              <a:t>etc</a:t>
            </a:r>
            <a:r>
              <a:rPr lang="en-GB" sz="2000" dirty="0" smtClean="0"/>
              <a:t>)</a:t>
            </a:r>
          </a:p>
          <a:p>
            <a:pPr lvl="1"/>
            <a:r>
              <a:rPr lang="en-GB" sz="2000" dirty="0" smtClean="0"/>
              <a:t>AP1000 (the Westinghouse PWR now being built in the US &amp; China)</a:t>
            </a:r>
            <a:endParaRPr lang="en-GB" sz="2000" dirty="0"/>
          </a:p>
          <a:p>
            <a:pPr lvl="1"/>
            <a:r>
              <a:rPr lang="en-GB" sz="2000" dirty="0" smtClean="0"/>
              <a:t>ABWR (the GE-Hitachi BWR being operated in Japan and built in China)</a:t>
            </a:r>
            <a:endParaRPr lang="en-GB" sz="2400" dirty="0" smtClean="0"/>
          </a:p>
          <a:p>
            <a:pPr indent="-285750"/>
            <a:r>
              <a:rPr lang="en-GB" sz="2400" b="1" dirty="0" smtClean="0"/>
              <a:t>Wind energy </a:t>
            </a:r>
            <a:r>
              <a:rPr lang="en-GB" sz="2400" dirty="0" smtClean="0"/>
              <a:t>– possible candidates are onshore and offshore</a:t>
            </a:r>
          </a:p>
          <a:p>
            <a:pPr indent="-285750"/>
            <a:r>
              <a:rPr lang="en-GB" sz="2400" b="1" dirty="0" smtClean="0"/>
              <a:t>Solar energy </a:t>
            </a:r>
            <a:r>
              <a:rPr lang="en-GB" sz="2400" dirty="0" smtClean="0"/>
              <a:t>– possible candidates are PV and solar thermal</a:t>
            </a:r>
          </a:p>
          <a:p>
            <a:pPr indent="-285750"/>
            <a:r>
              <a:rPr lang="en-GB" sz="2400" b="1" dirty="0" smtClean="0"/>
              <a:t>Bioenergy</a:t>
            </a:r>
            <a:r>
              <a:rPr lang="en-GB" sz="2400" dirty="0" smtClean="0"/>
              <a:t> – this includes energy crops &amp; agricultural wastes</a:t>
            </a:r>
          </a:p>
          <a:p>
            <a:pPr indent="-285750"/>
            <a:r>
              <a:rPr lang="en-GB" sz="2400" dirty="0" smtClean="0"/>
              <a:t>Wave , tidal stream, tidal range, hydro and geothermal energy</a:t>
            </a:r>
          </a:p>
          <a:p>
            <a:pPr indent="-285750"/>
            <a:r>
              <a:rPr lang="en-GB" sz="2400" b="1" dirty="0" smtClean="0"/>
              <a:t>Carbon Capture and Storage </a:t>
            </a:r>
            <a:r>
              <a:rPr lang="en-GB" sz="2400" dirty="0" smtClean="0"/>
              <a:t>(CCS) – there are several variants</a:t>
            </a:r>
          </a:p>
        </p:txBody>
      </p:sp>
      <p:sp>
        <p:nvSpPr>
          <p:cNvPr id="4" name="Slide Number Placeholder 3"/>
          <p:cNvSpPr>
            <a:spLocks noGrp="1"/>
          </p:cNvSpPr>
          <p:nvPr>
            <p:ph type="sldNum" sz="quarter" idx="12"/>
          </p:nvPr>
        </p:nvSpPr>
        <p:spPr/>
        <p:txBody>
          <a:bodyPr/>
          <a:lstStyle/>
          <a:p>
            <a:fld id="{DB8EE25D-A1B3-4977-ADA8-BD2763D2FB28}" type="slidenum">
              <a:rPr lang="en-GB" smtClean="0"/>
              <a:t>9</a:t>
            </a:fld>
            <a:endParaRPr lang="en-GB"/>
          </a:p>
        </p:txBody>
      </p:sp>
    </p:spTree>
    <p:extLst>
      <p:ext uri="{BB962C8B-B14F-4D97-AF65-F5344CB8AC3E}">
        <p14:creationId xmlns:p14="http://schemas.microsoft.com/office/powerpoint/2010/main" val="4190570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7003</TotalTime>
  <Words>5024</Words>
  <Application>Microsoft Office PowerPoint</Application>
  <PresentationFormat>On-screen Show (4:3)</PresentationFormat>
  <Paragraphs>943</Paragraphs>
  <Slides>62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Document</vt:lpstr>
      <vt:lpstr>PowerPoint Presentation</vt:lpstr>
      <vt:lpstr>    Pathways to 2050: a UK perspective on feasible energy policies Report of a British Pugwash Working Group     </vt:lpstr>
      <vt:lpstr>Summary</vt:lpstr>
      <vt:lpstr>Acknowledgements</vt:lpstr>
      <vt:lpstr> Objectives of this British Pugwash project </vt:lpstr>
      <vt:lpstr>UK government energy planning 1998-2012</vt:lpstr>
      <vt:lpstr> The current UK energy supply system </vt:lpstr>
      <vt:lpstr>Why does the UK energy system need to change?</vt:lpstr>
      <vt:lpstr> Technologies to be considered for Pathways to 2050 </vt:lpstr>
      <vt:lpstr>The DECC ‘Pathways to 2050 Calculator’</vt:lpstr>
      <vt:lpstr>Selection of values for key input parameters for the DECC Calculator</vt:lpstr>
      <vt:lpstr>PowerPoint Presentation</vt:lpstr>
      <vt:lpstr>An example of output from the DECC Calculator A typical Sankey Diagram</vt:lpstr>
      <vt:lpstr>The High Nuclear Pathway Developed by Christine Brown, our High Nuclear champion</vt:lpstr>
      <vt:lpstr>High Nuclear Pathway Electricity Supply Breakdown</vt:lpstr>
      <vt:lpstr>HIGH NUCLEAR PATHWAY New Build</vt:lpstr>
      <vt:lpstr>PowerPoint Presentation</vt:lpstr>
      <vt:lpstr>HIGH NUCLEAR PATHWAY Spent Fuel Management</vt:lpstr>
      <vt:lpstr>HIGH NUCLEAR PATHWAY Fuel Cycle options</vt:lpstr>
      <vt:lpstr>HIGH NUCLEAR PATHWAY CONCLUSIONS</vt:lpstr>
      <vt:lpstr>The High Renewables Pathway Developed by Dave Elliott and David Finney, our High Renewables champions</vt:lpstr>
      <vt:lpstr>                 Total energy supply in our chosen High Renewables Pathway for 2050  </vt:lpstr>
      <vt:lpstr>PowerPoint Presentation</vt:lpstr>
      <vt:lpstr>PowerPoint Presentation</vt:lpstr>
      <vt:lpstr>DECC Sankey diagram for High Renewables</vt:lpstr>
      <vt:lpstr>PowerPoint Presentation</vt:lpstr>
      <vt:lpstr>High Renewable Pathway conclusions</vt:lpstr>
      <vt:lpstr> The Intermediate Pathway Developed by Ian Crossland, our Intermediate champion   </vt:lpstr>
      <vt:lpstr> Approach to achieving these aims </vt:lpstr>
      <vt:lpstr>Intermediate pathway Balance of primary supply</vt:lpstr>
      <vt:lpstr>Intermediate pathway Conclusions</vt:lpstr>
      <vt:lpstr>A comparison of the three Pathways High Nuclear (HN), High Renewables (HR) and Intermediate (Int)</vt:lpstr>
      <vt:lpstr>  Issues to take into account in reaching a decision  </vt:lpstr>
      <vt:lpstr>Issues to take into account in reaching a decision continued</vt:lpstr>
      <vt:lpstr> Implications for European and world-wide policy </vt:lpstr>
      <vt:lpstr>Conclusions and recommendations </vt:lpstr>
      <vt:lpstr>PowerPoint Presentation</vt:lpstr>
      <vt:lpstr>HIGH NUCLEAR PATHWAY Energy Demand</vt:lpstr>
      <vt:lpstr>High Nuclear Pathway Electricity Demand</vt:lpstr>
      <vt:lpstr>Table 4.2                                High Nuclear Pathway  Primary Energy Breakdown</vt:lpstr>
      <vt:lpstr>     Tidal               Wind                Solar              Hydro </vt:lpstr>
      <vt:lpstr>Marine renewable energy: 197 GWav:  Offshore Wind 175 GW   Tidal stream 13 GW  Wave 5 GW   Tidal range 4 GW ‘Offshore Valuation’,  Public Interest Research Centre  www.offshorevaluation.org/ Land-based renewable energy: 59 GWav  Onshore wind 15 GW  Hydro 4 GW  Solar PV on roofs 16 GW   Biomass 20 GW  Geothermal 4 GW  http://2050-calculator-tool.decc.gov.uk/assets/onepage/5.pdf - /11.pdf Total Renewable Electrical Energy Resource:  256 GWav</vt:lpstr>
      <vt:lpstr>The UK renewable non-electrical energy resource Some recent estimates</vt:lpstr>
      <vt:lpstr>Bio-energy in the High Renewables Pathway</vt:lpstr>
      <vt:lpstr>Change in energy demand &amp; supply 2010 to 2050</vt:lpstr>
      <vt:lpstr>Intermediate pathway Composition of renewables</vt:lpstr>
      <vt:lpstr>Intermediate pathway Electricity production 2010 &amp; 2050</vt:lpstr>
      <vt:lpstr>Electricity supply provided by the three Pathways</vt:lpstr>
      <vt:lpstr>Overall Energy demand reduction achieved in the three Pathways</vt:lpstr>
      <vt:lpstr>Electricity supply provided by the three Pathways</vt:lpstr>
      <vt:lpstr>EU Renewable energy supply and targets  % of Gross energy consumption                        2010 supply      2020 agreed targets                                                                                Sweden          47.6    49            Latvia     33.1    40  Finland    33.0    38 Austria     30.9      34 Portugal    26.8    32 Estonia    25.6    25 Romania     24.1      24 Denmark     23.5      30 Slovenia    18.5    25 Lithuania    18.3    23 Spain     15.1      20 France     13.3      23 Bulgaria      12.8      16 Germany      12.3      18 Greece    11.2    18 Italy    11.2    17 Poland    10.6     15 Czech Republic   10.4     13 Slovakia     9.5    14 Hungary     8.2    13 Ireland      6.1    16 Cyprus     6.0    13 Belgium      5.6      13 Netherlands         4.4    14 United Kingdom   3.8    15 Luxembourg     2.8    11 Malta      0.4    10  </vt:lpstr>
      <vt:lpstr>100% from renewables by 2050   EU: The European Climate Foundation www.roadmap2050.eu.  European Renewable Energy Council www.rethinking2050.eu  PriceWaterhouseCoopers www.pwc.co.uk/eng/publications/ 100_percent_renewable_electricity.html   Global: Stanford University- Prof. Mark Jacobson www.stanford.edu/group/ efmh/jacobson/sad1109Jaco5p.indd.pdf WWFwww.wwf.org.uk/research_centre/research_centre_results.cfm?uNewsID=4565  </vt:lpstr>
      <vt:lpstr>PowerPoint Presentation</vt:lpstr>
      <vt:lpstr>PowerPoint Presentation</vt:lpstr>
      <vt:lpstr>Aims of the Intermediate Pathway</vt:lpstr>
      <vt:lpstr>PowerPoint Presentation</vt:lpstr>
      <vt:lpstr>Reduction in demand at 2050</vt:lpstr>
      <vt:lpstr>Change in energy demand &amp; supply 2010 to 2050</vt:lpstr>
      <vt:lpstr>Intermediate pathway Balance of primary supply</vt:lpstr>
      <vt:lpstr>Intermediate pathway Composition of renewables</vt:lpstr>
      <vt:lpstr>Intermediate pathway Electricity production 2010 &amp; 2050</vt:lpstr>
      <vt:lpstr>Intermediate pathway Conclusions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CO2 CO2</dc:title>
  <dc:creator>Christopher</dc:creator>
  <cp:lastModifiedBy>Christopher</cp:lastModifiedBy>
  <cp:revision>213</cp:revision>
  <cp:lastPrinted>2013-10-16T09:18:01Z</cp:lastPrinted>
  <dcterms:created xsi:type="dcterms:W3CDTF">2013-01-27T08:20:09Z</dcterms:created>
  <dcterms:modified xsi:type="dcterms:W3CDTF">2013-10-26T11:38:58Z</dcterms:modified>
</cp:coreProperties>
</file>